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handoutMasterIdLst>
    <p:handoutMasterId r:id="rId31"/>
  </p:handoutMasterIdLst>
  <p:sldIdLst>
    <p:sldId id="256" r:id="rId2"/>
    <p:sldId id="340" r:id="rId3"/>
    <p:sldId id="382" r:id="rId4"/>
    <p:sldId id="259" r:id="rId5"/>
    <p:sldId id="383" r:id="rId6"/>
    <p:sldId id="384" r:id="rId7"/>
    <p:sldId id="385" r:id="rId8"/>
    <p:sldId id="386" r:id="rId9"/>
    <p:sldId id="387" r:id="rId10"/>
    <p:sldId id="388" r:id="rId11"/>
    <p:sldId id="389" r:id="rId12"/>
    <p:sldId id="390" r:id="rId13"/>
    <p:sldId id="391" r:id="rId14"/>
    <p:sldId id="392" r:id="rId15"/>
    <p:sldId id="394" r:id="rId16"/>
    <p:sldId id="393" r:id="rId17"/>
    <p:sldId id="423" r:id="rId18"/>
    <p:sldId id="424" r:id="rId19"/>
    <p:sldId id="425" r:id="rId20"/>
    <p:sldId id="426" r:id="rId21"/>
    <p:sldId id="427" r:id="rId22"/>
    <p:sldId id="428" r:id="rId23"/>
    <p:sldId id="429" r:id="rId24"/>
    <p:sldId id="430" r:id="rId25"/>
    <p:sldId id="620" r:id="rId26"/>
    <p:sldId id="431" r:id="rId27"/>
    <p:sldId id="403" r:id="rId28"/>
    <p:sldId id="699" r:id="rId29"/>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3">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FFFF"/>
    <a:srgbClr val="3366FF"/>
    <a:srgbClr val="FF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46" autoAdjust="0"/>
    <p:restoredTop sz="89303" autoAdjust="0"/>
  </p:normalViewPr>
  <p:slideViewPr>
    <p:cSldViewPr>
      <p:cViewPr varScale="1">
        <p:scale>
          <a:sx n="85" d="100"/>
          <a:sy n="85" d="100"/>
        </p:scale>
        <p:origin x="79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1218"/>
    </p:cViewPr>
  </p:sorterViewPr>
  <p:notesViewPr>
    <p:cSldViewPr>
      <p:cViewPr varScale="1">
        <p:scale>
          <a:sx n="56" d="100"/>
          <a:sy n="56" d="100"/>
        </p:scale>
        <p:origin x="-1782" y="-78"/>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defRPr sz="1200"/>
            </a:lvl1pPr>
          </a:lstStyle>
          <a:p>
            <a:pPr>
              <a:defRPr/>
            </a:pPr>
            <a:endParaRPr lang="en-US" dirty="0"/>
          </a:p>
        </p:txBody>
      </p:sp>
      <p:sp>
        <p:nvSpPr>
          <p:cNvPr id="129027"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lgn="r">
              <a:defRPr sz="1200"/>
            </a:lvl1pPr>
          </a:lstStyle>
          <a:p>
            <a:pPr>
              <a:defRPr/>
            </a:pPr>
            <a:endParaRPr lang="en-US" dirty="0"/>
          </a:p>
        </p:txBody>
      </p:sp>
      <p:sp>
        <p:nvSpPr>
          <p:cNvPr id="129028"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defRPr sz="1200"/>
            </a:lvl1pPr>
          </a:lstStyle>
          <a:p>
            <a:pPr>
              <a:defRPr/>
            </a:pPr>
            <a:endParaRPr lang="en-US" dirty="0"/>
          </a:p>
        </p:txBody>
      </p:sp>
      <p:sp>
        <p:nvSpPr>
          <p:cNvPr id="129029"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lgn="r">
              <a:defRPr sz="1200"/>
            </a:lvl1pPr>
          </a:lstStyle>
          <a:p>
            <a:pPr>
              <a:defRPr/>
            </a:pPr>
            <a:fld id="{ACA8065D-EC88-4100-825A-B035288DB05B}"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819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lgn="r">
              <a:defRPr sz="1200">
                <a:latin typeface="Times New Roman" pitchFamily="18" charset="0"/>
              </a:defRPr>
            </a:lvl1pPr>
          </a:lstStyle>
          <a:p>
            <a:pPr>
              <a:defRPr/>
            </a:pPr>
            <a:endParaRPr lang="en-US" dirty="0"/>
          </a:p>
        </p:txBody>
      </p:sp>
      <p:sp>
        <p:nvSpPr>
          <p:cNvPr id="105476"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76313" y="4560888"/>
            <a:ext cx="5362575" cy="4319587"/>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819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lgn="r">
              <a:defRPr sz="1200">
                <a:latin typeface="Times New Roman" pitchFamily="18" charset="0"/>
              </a:defRPr>
            </a:lvl1pPr>
          </a:lstStyle>
          <a:p>
            <a:pPr>
              <a:defRPr/>
            </a:pPr>
            <a:fld id="{AD65450B-C97B-424E-AD52-07B68F0743E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p:spPr>
        <p:txBody>
          <a:bodyPr/>
          <a:lstStyle/>
          <a:p>
            <a:endParaRPr lang="en-US" altLang="en-US" dirty="0"/>
          </a:p>
        </p:txBody>
      </p:sp>
      <p:sp>
        <p:nvSpPr>
          <p:cNvPr id="106500" name="Slide Number Placeholder 3"/>
          <p:cNvSpPr>
            <a:spLocks noGrp="1"/>
          </p:cNvSpPr>
          <p:nvPr>
            <p:ph type="sldNum" sz="quarter" idx="5"/>
          </p:nvPr>
        </p:nvSpPr>
        <p:spPr>
          <a:noFill/>
        </p:spPr>
        <p:txBody>
          <a:bodyPr/>
          <a:lstStyle/>
          <a:p>
            <a:fld id="{BABDF4BE-DE5B-4102-97B6-8AD61CBB69D2}" type="slidenum">
              <a:rPr lang="en-US" altLang="en-US" smtClean="0"/>
              <a:pPr/>
              <a:t>15</a:t>
            </a:fld>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endParaRPr lang="en-US" altLang="en-US" dirty="0"/>
          </a:p>
        </p:txBody>
      </p:sp>
      <p:sp>
        <p:nvSpPr>
          <p:cNvPr id="107524" name="Slide Number Placeholder 3"/>
          <p:cNvSpPr>
            <a:spLocks noGrp="1"/>
          </p:cNvSpPr>
          <p:nvPr>
            <p:ph type="sldNum" sz="quarter" idx="5"/>
          </p:nvPr>
        </p:nvSpPr>
        <p:spPr>
          <a:noFill/>
        </p:spPr>
        <p:txBody>
          <a:bodyPr/>
          <a:lstStyle/>
          <a:p>
            <a:fld id="{AA25AC11-86EF-4E37-9720-1F67B70C29F6}" type="slidenum">
              <a:rPr lang="en-US" altLang="en-US" smtClean="0"/>
              <a:pPr/>
              <a:t>16</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grpSp>
        <p:sp>
          <p:nvSpPr>
            <p:cNvPr id="6" name="Rectangle 64"/>
            <p:cNvSpPr>
              <a:spLocks noChangeArrowheads="1"/>
            </p:cNvSpPr>
            <p:nvPr userDrawn="1"/>
          </p:nvSpPr>
          <p:spPr bwMode="auto">
            <a:xfrm>
              <a:off x="429" y="0"/>
              <a:ext cx="5331" cy="4320"/>
            </a:xfrm>
            <a:prstGeom prst="rect">
              <a:avLst/>
            </a:prstGeom>
            <a:solidFill>
              <a:schemeClr val="accent1">
                <a:alpha val="50195"/>
              </a:schemeClr>
            </a:solidFill>
            <a:ln w="9525">
              <a:noFill/>
              <a:miter lim="800000"/>
              <a:headEnd/>
              <a:tailEnd/>
            </a:ln>
          </p:spPr>
          <p:txBody>
            <a:bodyPr wrap="none" anchor="ctr"/>
            <a:lstStyle/>
            <a:p>
              <a:pPr>
                <a:defRPr/>
              </a:pPr>
              <a:endParaRPr lang="en-US" dirty="0"/>
            </a:p>
          </p:txBody>
        </p:sp>
        <p:sp>
          <p:nvSpPr>
            <p:cNvPr id="7" name="Rectangle 65"/>
            <p:cNvSpPr>
              <a:spLocks noChangeArrowheads="1"/>
            </p:cNvSpPr>
            <p:nvPr userDrawn="1"/>
          </p:nvSpPr>
          <p:spPr bwMode="auto">
            <a:xfrm>
              <a:off x="0" y="0"/>
              <a:ext cx="5760" cy="321"/>
            </a:xfrm>
            <a:prstGeom prst="rect">
              <a:avLst/>
            </a:prstGeom>
            <a:solidFill>
              <a:schemeClr val="hlink">
                <a:alpha val="50195"/>
              </a:schemeClr>
            </a:solidFill>
            <a:ln w="9525">
              <a:noFill/>
              <a:miter lim="800000"/>
              <a:headEnd/>
              <a:tailEnd/>
            </a:ln>
          </p:spPr>
          <p:txBody>
            <a:bodyPr wrap="none" anchor="ctr"/>
            <a:lstStyle/>
            <a:p>
              <a:pPr>
                <a:defRPr/>
              </a:pPr>
              <a:endParaRPr lang="en-US" dirty="0"/>
            </a:p>
          </p:txBody>
        </p:sp>
      </p:grpSp>
      <p:sp>
        <p:nvSpPr>
          <p:cNvPr id="68" name="Rectangle 66"/>
          <p:cNvSpPr>
            <a:spLocks noChangeArrowheads="1"/>
          </p:cNvSpPr>
          <p:nvPr/>
        </p:nvSpPr>
        <p:spPr bwMode="auto">
          <a:xfrm>
            <a:off x="3505200" y="2590800"/>
            <a:ext cx="4892675" cy="76200"/>
          </a:xfrm>
          <a:prstGeom prst="rect">
            <a:avLst/>
          </a:prstGeom>
          <a:solidFill>
            <a:schemeClr val="hlink">
              <a:alpha val="50195"/>
            </a:schemeClr>
          </a:solidFill>
          <a:ln w="9525">
            <a:noFill/>
            <a:miter lim="800000"/>
            <a:headEnd/>
            <a:tailEnd/>
          </a:ln>
        </p:spPr>
        <p:txBody>
          <a:bodyPr wrap="none" anchor="ctr"/>
          <a:lstStyle/>
          <a:p>
            <a:pPr algn="ctr">
              <a:defRPr/>
            </a:pPr>
            <a:endParaRPr kumimoji="1" lang="en-US" dirty="0"/>
          </a:p>
        </p:txBody>
      </p:sp>
      <p:pic>
        <p:nvPicPr>
          <p:cNvPr id="69" name="Picture 72" descr="I:\Certification\2001-2003\IGS-Inst_2color.jpg"/>
          <p:cNvPicPr>
            <a:picLocks noChangeAspect="1" noChangeArrowheads="1"/>
          </p:cNvPicPr>
          <p:nvPr userDrawn="1"/>
        </p:nvPicPr>
        <p:blipFill>
          <a:blip r:embed="rId2" cstate="print"/>
          <a:srcRect/>
          <a:stretch>
            <a:fillRect/>
          </a:stretch>
        </p:blipFill>
        <p:spPr bwMode="auto">
          <a:xfrm>
            <a:off x="7848600" y="5638800"/>
            <a:ext cx="1295400" cy="1219200"/>
          </a:xfrm>
          <a:prstGeom prst="rect">
            <a:avLst/>
          </a:prstGeom>
          <a:noFill/>
          <a:ln w="9525">
            <a:noFill/>
            <a:miter lim="800000"/>
            <a:headEnd/>
            <a:tailEnd/>
          </a:ln>
        </p:spPr>
      </p:pic>
      <p:sp>
        <p:nvSpPr>
          <p:cNvPr id="117827"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17828"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en-US"/>
              <a:t>Click to edit Master subtitle style</a:t>
            </a:r>
          </a:p>
        </p:txBody>
      </p:sp>
      <p:sp>
        <p:nvSpPr>
          <p:cNvPr id="70"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dirty="0"/>
          </a:p>
        </p:txBody>
      </p:sp>
      <p:sp>
        <p:nvSpPr>
          <p:cNvPr id="71"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dirty="0"/>
          </a:p>
        </p:txBody>
      </p:sp>
      <p:sp>
        <p:nvSpPr>
          <p:cNvPr id="72" name="Rectangle 71"/>
          <p:cNvSpPr>
            <a:spLocks noGrp="1" noChangeArrowheads="1"/>
          </p:cNvSpPr>
          <p:nvPr>
            <p:ph type="sldNum" sz="quarter" idx="12"/>
          </p:nvPr>
        </p:nvSpPr>
        <p:spPr>
          <a:xfrm>
            <a:off x="6553200" y="6248400"/>
            <a:ext cx="1905000" cy="457200"/>
          </a:xfrm>
        </p:spPr>
        <p:txBody>
          <a:bodyPr/>
          <a:lstStyle>
            <a:lvl1pPr>
              <a:defRPr/>
            </a:lvl1pPr>
          </a:lstStyle>
          <a:p>
            <a:pPr>
              <a:defRPr/>
            </a:pPr>
            <a:fld id="{7EBC81D0-188B-4D72-9D92-DDF65B1D207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DB31C13F-3C74-4E72-AC1E-B77C35725E3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7AE44C16-9B9B-4BC2-8E71-6D6606C8410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0647788A-52B5-4DA4-95E1-0E021AA8B63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9"/>
          <p:cNvSpPr>
            <a:spLocks noGrp="1" noChangeArrowheads="1"/>
          </p:cNvSpPr>
          <p:nvPr>
            <p:ph type="sldNum" sz="quarter" idx="12"/>
          </p:nvPr>
        </p:nvSpPr>
        <p:spPr>
          <a:ln/>
        </p:spPr>
        <p:txBody>
          <a:bodyPr/>
          <a:lstStyle>
            <a:lvl1pPr>
              <a:defRPr/>
            </a:lvl1pPr>
          </a:lstStyle>
          <a:p>
            <a:pPr>
              <a:defRPr/>
            </a:pPr>
            <a:fld id="{83EEE87F-FDDD-4965-ABF9-5F318A6D754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9"/>
          <p:cNvSpPr>
            <a:spLocks noGrp="1" noChangeArrowheads="1"/>
          </p:cNvSpPr>
          <p:nvPr>
            <p:ph type="sldNum" sz="quarter" idx="12"/>
          </p:nvPr>
        </p:nvSpPr>
        <p:spPr>
          <a:ln/>
        </p:spPr>
        <p:txBody>
          <a:bodyPr/>
          <a:lstStyle>
            <a:lvl1pPr>
              <a:defRPr/>
            </a:lvl1pPr>
          </a:lstStyle>
          <a:p>
            <a:pPr>
              <a:defRPr/>
            </a:pPr>
            <a:fld id="{F2B66253-91D8-46F2-AD67-90F084091EAF}"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7"/>
          <p:cNvSpPr>
            <a:spLocks noGrp="1" noChangeArrowheads="1"/>
          </p:cNvSpPr>
          <p:nvPr>
            <p:ph type="dt" sz="half" idx="10"/>
          </p:nvPr>
        </p:nvSpPr>
        <p:spPr>
          <a:ln/>
        </p:spPr>
        <p:txBody>
          <a:bodyPr/>
          <a:lstStyle>
            <a:lvl1pPr>
              <a:defRPr/>
            </a:lvl1pPr>
          </a:lstStyle>
          <a:p>
            <a:pPr>
              <a:defRPr/>
            </a:pPr>
            <a:endParaRPr lang="en-US" dirty="0"/>
          </a:p>
        </p:txBody>
      </p:sp>
      <p:sp>
        <p:nvSpPr>
          <p:cNvPr id="8"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9"/>
          <p:cNvSpPr>
            <a:spLocks noGrp="1" noChangeArrowheads="1"/>
          </p:cNvSpPr>
          <p:nvPr>
            <p:ph type="sldNum" sz="quarter" idx="12"/>
          </p:nvPr>
        </p:nvSpPr>
        <p:spPr>
          <a:ln/>
        </p:spPr>
        <p:txBody>
          <a:bodyPr/>
          <a:lstStyle>
            <a:lvl1pPr>
              <a:defRPr/>
            </a:lvl1pPr>
          </a:lstStyle>
          <a:p>
            <a:pPr>
              <a:defRPr/>
            </a:pPr>
            <a:fld id="{4D69F52A-D084-480E-B064-133F2D34798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7"/>
          <p:cNvSpPr>
            <a:spLocks noGrp="1" noChangeArrowheads="1"/>
          </p:cNvSpPr>
          <p:nvPr>
            <p:ph type="dt" sz="half" idx="10"/>
          </p:nvPr>
        </p:nvSpPr>
        <p:spPr>
          <a:ln/>
        </p:spPr>
        <p:txBody>
          <a:bodyPr/>
          <a:lstStyle>
            <a:lvl1pPr>
              <a:defRPr/>
            </a:lvl1pPr>
          </a:lstStyle>
          <a:p>
            <a:pPr>
              <a:defRPr/>
            </a:pPr>
            <a:endParaRPr lang="en-US" dirty="0"/>
          </a:p>
        </p:txBody>
      </p:sp>
      <p:sp>
        <p:nvSpPr>
          <p:cNvPr id="4"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9"/>
          <p:cNvSpPr>
            <a:spLocks noGrp="1" noChangeArrowheads="1"/>
          </p:cNvSpPr>
          <p:nvPr>
            <p:ph type="sldNum" sz="quarter" idx="12"/>
          </p:nvPr>
        </p:nvSpPr>
        <p:spPr>
          <a:ln/>
        </p:spPr>
        <p:txBody>
          <a:bodyPr/>
          <a:lstStyle>
            <a:lvl1pPr>
              <a:defRPr/>
            </a:lvl1pPr>
          </a:lstStyle>
          <a:p>
            <a:pPr>
              <a:defRPr/>
            </a:pPr>
            <a:fld id="{8EA0E16D-9205-469A-9FB3-1E5D9BA9359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dirty="0"/>
          </a:p>
        </p:txBody>
      </p:sp>
      <p:sp>
        <p:nvSpPr>
          <p:cNvPr id="3"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9"/>
          <p:cNvSpPr>
            <a:spLocks noGrp="1" noChangeArrowheads="1"/>
          </p:cNvSpPr>
          <p:nvPr>
            <p:ph type="sldNum" sz="quarter" idx="12"/>
          </p:nvPr>
        </p:nvSpPr>
        <p:spPr>
          <a:ln/>
        </p:spPr>
        <p:txBody>
          <a:bodyPr/>
          <a:lstStyle>
            <a:lvl1pPr>
              <a:defRPr/>
            </a:lvl1pPr>
          </a:lstStyle>
          <a:p>
            <a:pPr>
              <a:defRPr/>
            </a:pPr>
            <a:fld id="{95CB893D-2FEE-4440-BBED-8F803584217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9"/>
          <p:cNvSpPr>
            <a:spLocks noGrp="1" noChangeArrowheads="1"/>
          </p:cNvSpPr>
          <p:nvPr>
            <p:ph type="sldNum" sz="quarter" idx="12"/>
          </p:nvPr>
        </p:nvSpPr>
        <p:spPr>
          <a:ln/>
        </p:spPr>
        <p:txBody>
          <a:bodyPr/>
          <a:lstStyle>
            <a:lvl1pPr>
              <a:defRPr/>
            </a:lvl1pPr>
          </a:lstStyle>
          <a:p>
            <a:pPr>
              <a:defRPr/>
            </a:pPr>
            <a:fld id="{9AFD17E2-C15D-414F-8BB7-2F303FD79F8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9"/>
          <p:cNvSpPr>
            <a:spLocks noGrp="1" noChangeArrowheads="1"/>
          </p:cNvSpPr>
          <p:nvPr>
            <p:ph type="sldNum" sz="quarter" idx="12"/>
          </p:nvPr>
        </p:nvSpPr>
        <p:spPr>
          <a:ln/>
        </p:spPr>
        <p:txBody>
          <a:bodyPr/>
          <a:lstStyle>
            <a:lvl1pPr>
              <a:defRPr/>
            </a:lvl1pPr>
          </a:lstStyle>
          <a:p>
            <a:pPr>
              <a:defRPr/>
            </a:pPr>
            <a:fld id="{029BF85B-DDB5-4D3E-A427-A6CC5770CF1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033"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4"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5"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6"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7"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8"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39"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0"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1"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2"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3"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4"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5"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6"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7"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8"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49"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0"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1"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2"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3"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4"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5"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6"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7"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8"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59"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0"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1"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2"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3"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4"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5"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6"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7"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8"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69"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0"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1"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2"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3"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4"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5"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6"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7"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8"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79"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0"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1"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2"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3"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4"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5"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6"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7"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8"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89"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90"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91"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92"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p:spPr>
          <p:txBody>
            <a:bodyPr wrap="none" anchor="ctr"/>
            <a:lstStyle/>
            <a:p>
              <a:pPr>
                <a:defRPr/>
              </a:pPr>
              <a:endParaRPr lang="en-US" dirty="0"/>
            </a:p>
          </p:txBody>
        </p:sp>
        <p:sp>
          <p:nvSpPr>
            <p:cNvPr id="1093" name="Rectangle 63"/>
            <p:cNvSpPr>
              <a:spLocks noChangeArrowheads="1"/>
            </p:cNvSpPr>
            <p:nvPr userDrawn="1"/>
          </p:nvSpPr>
          <p:spPr bwMode="hidden">
            <a:xfrm>
              <a:off x="431" y="0"/>
              <a:ext cx="5331" cy="4320"/>
            </a:xfrm>
            <a:prstGeom prst="rect">
              <a:avLst/>
            </a:prstGeom>
            <a:solidFill>
              <a:schemeClr val="accent1">
                <a:alpha val="50195"/>
              </a:schemeClr>
            </a:solidFill>
            <a:ln w="9525">
              <a:noFill/>
              <a:miter lim="800000"/>
              <a:headEnd/>
              <a:tailEnd/>
            </a:ln>
          </p:spPr>
          <p:txBody>
            <a:bodyPr wrap="none" anchor="ctr"/>
            <a:lstStyle/>
            <a:p>
              <a:pPr>
                <a:defRPr/>
              </a:pPr>
              <a:endParaRPr lang="en-US" dirty="0"/>
            </a:p>
          </p:txBody>
        </p:sp>
        <p:sp>
          <p:nvSpPr>
            <p:cNvPr id="1094" name="Rectangle 64"/>
            <p:cNvSpPr>
              <a:spLocks noChangeArrowheads="1"/>
            </p:cNvSpPr>
            <p:nvPr userDrawn="1"/>
          </p:nvSpPr>
          <p:spPr bwMode="blackGray">
            <a:xfrm>
              <a:off x="0" y="1081"/>
              <a:ext cx="4378" cy="47"/>
            </a:xfrm>
            <a:prstGeom prst="rect">
              <a:avLst/>
            </a:prstGeom>
            <a:solidFill>
              <a:schemeClr val="hlink">
                <a:alpha val="50195"/>
              </a:schemeClr>
            </a:solidFill>
            <a:ln w="9525">
              <a:noFill/>
              <a:miter lim="800000"/>
              <a:headEnd/>
              <a:tailEnd/>
            </a:ln>
          </p:spPr>
          <p:txBody>
            <a:bodyPr wrap="none" anchor="ctr"/>
            <a:lstStyle/>
            <a:p>
              <a:pPr>
                <a:defRPr/>
              </a:pPr>
              <a:endParaRPr lang="en-US" dirty="0"/>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altLang="en-US"/>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6803"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dirty="0"/>
          </a:p>
        </p:txBody>
      </p:sp>
      <p:sp>
        <p:nvSpPr>
          <p:cNvPr id="116804"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dirty="0"/>
          </a:p>
        </p:txBody>
      </p:sp>
      <p:sp>
        <p:nvSpPr>
          <p:cNvPr id="116805"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CF372036-8117-41F9-BB34-CECC03F642FC}" type="slidenum">
              <a:rPr lang="en-US"/>
              <a:pPr>
                <a:defRPr/>
              </a:pPr>
              <a:t>‹#›</a:t>
            </a:fld>
            <a:endParaRPr lang="en-US" dirty="0"/>
          </a:p>
        </p:txBody>
      </p:sp>
      <p:pic>
        <p:nvPicPr>
          <p:cNvPr id="1032" name="Picture 70" descr="I:\Certification\2001-2003\IGS-Inst_2color.jpg"/>
          <p:cNvPicPr>
            <a:picLocks noChangeAspect="1" noChangeArrowheads="1"/>
          </p:cNvPicPr>
          <p:nvPr/>
        </p:nvPicPr>
        <p:blipFill>
          <a:blip r:embed="rId13" cstate="print"/>
          <a:srcRect/>
          <a:stretch>
            <a:fillRect/>
          </a:stretch>
        </p:blipFill>
        <p:spPr bwMode="auto">
          <a:xfrm>
            <a:off x="7848600" y="5638800"/>
            <a:ext cx="1295400" cy="1219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0"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Verdana" pitchFamily="34" charset="0"/>
        </a:defRPr>
      </a:lvl2pPr>
      <a:lvl3pPr algn="l" rtl="0" eaLnBrk="0" fontAlgn="base" hangingPunct="0">
        <a:spcBef>
          <a:spcPct val="0"/>
        </a:spcBef>
        <a:spcAft>
          <a:spcPct val="0"/>
        </a:spcAft>
        <a:defRPr sz="4400">
          <a:solidFill>
            <a:schemeClr val="tx2"/>
          </a:solidFill>
          <a:latin typeface="Verdana" pitchFamily="34" charset="0"/>
        </a:defRPr>
      </a:lvl3pPr>
      <a:lvl4pPr algn="l" rtl="0" eaLnBrk="0" fontAlgn="base" hangingPunct="0">
        <a:spcBef>
          <a:spcPct val="0"/>
        </a:spcBef>
        <a:spcAft>
          <a:spcPct val="0"/>
        </a:spcAft>
        <a:defRPr sz="4400">
          <a:solidFill>
            <a:schemeClr val="tx2"/>
          </a:solidFill>
          <a:latin typeface="Verdana" pitchFamily="34" charset="0"/>
        </a:defRPr>
      </a:lvl4pPr>
      <a:lvl5pPr algn="l" rtl="0" eaLnBrk="0" fontAlgn="base" hangingPunct="0">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file:///C:\Documents%20and%20Settings\scott.SCOTT\Local%20Settings\Temporary%20Internet%20Files\OLKA\IGS-Inst_2color.jp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file:///C:\Documents%20and%20Settings\scott.SCOTT\Local%20Settings\Temporary%20Internet%20Files\OLKA\IGS-Inst_2color.jp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gisci.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file:///C:\Documents%20and%20Settings\scott.SCOTT\Local%20Settings\Temporary%20Internet%20Files\OLKA\IGS-Inst_2color.jp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761076"/>
            <a:ext cx="7772400" cy="4647426"/>
          </a:xfrm>
        </p:spPr>
        <p:txBody>
          <a:bodyPr/>
          <a:lstStyle/>
          <a:p>
            <a:pPr algn="ctr" eaLnBrk="1" hangingPunct="1">
              <a:defRPr/>
            </a:pPr>
            <a:r>
              <a:rPr lang="en-US" sz="4800" b="1" dirty="0">
                <a:effectLst>
                  <a:outerShdw blurRad="38100" dist="38100" dir="2700000" algn="tl">
                    <a:srgbClr val="000000"/>
                  </a:outerShdw>
                </a:effectLst>
              </a:rPr>
              <a:t>Building A Portfolio</a:t>
            </a:r>
            <a:br>
              <a:rPr lang="en-US" sz="4800" b="1" dirty="0">
                <a:effectLst>
                  <a:outerShdw blurRad="38100" dist="38100" dir="2700000" algn="tl">
                    <a:srgbClr val="000000"/>
                  </a:outerShdw>
                </a:effectLst>
              </a:rPr>
            </a:br>
            <a:br>
              <a:rPr lang="en-US" sz="6000" b="1" dirty="0">
                <a:effectLst>
                  <a:outerShdw blurRad="38100" dist="38100" dir="2700000" algn="tl">
                    <a:srgbClr val="000000"/>
                  </a:outerShdw>
                </a:effectLst>
              </a:rPr>
            </a:br>
            <a:r>
              <a:rPr lang="en-US" sz="3200" b="1" dirty="0">
                <a:effectLst>
                  <a:outerShdw blurRad="38100" dist="38100" dir="2700000" algn="tl">
                    <a:srgbClr val="000000"/>
                  </a:outerShdw>
                </a:effectLst>
              </a:rPr>
              <a:t>A Step-by-Step Guide for Completing a Portfolio for GIS Professional Certification</a:t>
            </a:r>
            <a:br>
              <a:rPr lang="en-US" sz="3200" b="1" dirty="0">
                <a:effectLst>
                  <a:outerShdw blurRad="38100" dist="38100" dir="2700000" algn="tl">
                    <a:srgbClr val="000000"/>
                  </a:outerShdw>
                </a:effectLst>
              </a:rPr>
            </a:br>
            <a:br>
              <a:rPr lang="en-US" sz="3200" b="1" dirty="0">
                <a:effectLst>
                  <a:outerShdw blurRad="38100" dist="38100" dir="2700000" algn="tl">
                    <a:srgbClr val="000000"/>
                  </a:outerShdw>
                </a:effectLst>
              </a:rPr>
            </a:br>
            <a:r>
              <a:rPr lang="en-US" sz="6000" b="1" dirty="0">
                <a:solidFill>
                  <a:srgbClr val="00CC00"/>
                </a:solidFill>
                <a:effectLst>
                  <a:outerShdw blurRad="38100" dist="38100" dir="2700000" algn="tl">
                    <a:srgbClr val="000000"/>
                  </a:outerShdw>
                </a:effectLst>
              </a:rPr>
              <a:t>Contributions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871538" y="433388"/>
            <a:ext cx="8162925" cy="1190625"/>
          </a:xfrm>
        </p:spPr>
        <p:txBody>
          <a:bodyPr/>
          <a:lstStyle/>
          <a:p>
            <a:pPr eaLnBrk="1" hangingPunct="1">
              <a:defRPr/>
            </a:pPr>
            <a:r>
              <a:rPr lang="en-US" sz="3600" b="1" dirty="0">
                <a:effectLst>
                  <a:outerShdw blurRad="38100" dist="38100" dir="2700000" algn="tl">
                    <a:srgbClr val="000000"/>
                  </a:outerShdw>
                </a:effectLst>
              </a:rPr>
              <a:t>Notes on the Contributions to the Profession Component</a:t>
            </a:r>
          </a:p>
        </p:txBody>
      </p:sp>
      <p:sp>
        <p:nvSpPr>
          <p:cNvPr id="69635" name="Rectangle 3"/>
          <p:cNvSpPr>
            <a:spLocks noGrp="1" noChangeArrowheads="1"/>
          </p:cNvSpPr>
          <p:nvPr>
            <p:ph type="body" idx="1"/>
          </p:nvPr>
        </p:nvSpPr>
        <p:spPr/>
        <p:txBody>
          <a:bodyPr/>
          <a:lstStyle/>
          <a:p>
            <a:pPr eaLnBrk="1" hangingPunct="1"/>
            <a:r>
              <a:rPr lang="en-US" altLang="en-US" sz="2800" dirty="0">
                <a:latin typeface="Arial" pitchFamily="34" charset="0"/>
                <a:cs typeface="Arial" pitchFamily="34" charset="0"/>
              </a:rPr>
              <a:t>The applicant is not expected to document every single contribution point they earned during a 10 or 20-year career. </a:t>
            </a:r>
            <a:br>
              <a:rPr lang="en-US" altLang="en-US" sz="2800" dirty="0">
                <a:latin typeface="Arial" pitchFamily="34" charset="0"/>
                <a:cs typeface="Arial" pitchFamily="34" charset="0"/>
              </a:rPr>
            </a:br>
            <a:endParaRPr lang="en-US" altLang="en-US" sz="2800" dirty="0">
              <a:latin typeface="Arial" pitchFamily="34" charset="0"/>
              <a:cs typeface="Arial" pitchFamily="34" charset="0"/>
            </a:endParaRPr>
          </a:p>
          <a:p>
            <a:pPr eaLnBrk="1" hangingPunct="1"/>
            <a:r>
              <a:rPr lang="en-US" altLang="en-US" sz="2800" dirty="0">
                <a:latin typeface="Arial" pitchFamily="34" charset="0"/>
                <a:cs typeface="Arial" pitchFamily="34" charset="0"/>
              </a:rPr>
              <a:t>Documentation is not needed for any contribution of 2 points or less.</a:t>
            </a:r>
            <a:endParaRPr lang="en-US" alt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871538" y="433388"/>
            <a:ext cx="8162925" cy="1190625"/>
          </a:xfrm>
        </p:spPr>
        <p:txBody>
          <a:bodyPr/>
          <a:lstStyle/>
          <a:p>
            <a:pPr eaLnBrk="1" hangingPunct="1">
              <a:defRPr/>
            </a:pPr>
            <a:r>
              <a:rPr lang="en-US" sz="3600" b="1" dirty="0">
                <a:effectLst>
                  <a:outerShdw blurRad="38100" dist="38100" dir="2700000" algn="tl">
                    <a:srgbClr val="000000"/>
                  </a:outerShdw>
                </a:effectLst>
              </a:rPr>
              <a:t>Notes on the Contributions to the Profession Component</a:t>
            </a:r>
          </a:p>
        </p:txBody>
      </p:sp>
      <p:sp>
        <p:nvSpPr>
          <p:cNvPr id="70659" name="Rectangle 3"/>
          <p:cNvSpPr>
            <a:spLocks noGrp="1" noChangeArrowheads="1"/>
          </p:cNvSpPr>
          <p:nvPr>
            <p:ph type="body" idx="1"/>
          </p:nvPr>
        </p:nvSpPr>
        <p:spPr/>
        <p:txBody>
          <a:bodyPr/>
          <a:lstStyle/>
          <a:p>
            <a:pPr eaLnBrk="1" hangingPunct="1"/>
            <a:r>
              <a:rPr lang="en-US" altLang="en-US" dirty="0">
                <a:latin typeface="Arial" pitchFamily="34" charset="0"/>
                <a:cs typeface="Arial" pitchFamily="34" charset="0"/>
              </a:rPr>
              <a:t>There is no bonus for a point total that greatly exceeds the minimum. </a:t>
            </a:r>
            <a:br>
              <a:rPr lang="en-US" altLang="en-US" dirty="0">
                <a:latin typeface="Arial" pitchFamily="34" charset="0"/>
                <a:cs typeface="Arial" pitchFamily="34" charset="0"/>
              </a:rPr>
            </a:br>
            <a:endParaRPr lang="en-US" altLang="en-US" dirty="0">
              <a:latin typeface="Arial" pitchFamily="34" charset="0"/>
              <a:cs typeface="Arial" pitchFamily="34" charset="0"/>
            </a:endParaRPr>
          </a:p>
          <a:p>
            <a:pPr eaLnBrk="1" hangingPunct="1"/>
            <a:r>
              <a:rPr lang="en-US" altLang="en-US" dirty="0">
                <a:latin typeface="Arial" pitchFamily="34" charset="0"/>
                <a:cs typeface="Arial" pitchFamily="34" charset="0"/>
              </a:rPr>
              <a:t>If a discrepancy or misrepresentation of points is uncovered, the applicant runs the risk of being rejected.  Efforts will be made by the GISCI to seek clarification first. </a:t>
            </a:r>
          </a:p>
          <a:p>
            <a:pPr eaLnBrk="1" hangingPunct="1">
              <a:buFont typeface="Wingdings" pitchFamily="2" charset="2"/>
              <a:buNone/>
            </a:pPr>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871538" y="433388"/>
            <a:ext cx="8162925" cy="1190625"/>
          </a:xfrm>
        </p:spPr>
        <p:txBody>
          <a:bodyPr/>
          <a:lstStyle/>
          <a:p>
            <a:pPr eaLnBrk="1" hangingPunct="1">
              <a:defRPr/>
            </a:pPr>
            <a:r>
              <a:rPr lang="en-US" sz="3600" b="1" dirty="0">
                <a:effectLst>
                  <a:outerShdw blurRad="38100" dist="38100" dir="2700000" algn="tl">
                    <a:srgbClr val="000000"/>
                  </a:outerShdw>
                </a:effectLst>
              </a:rPr>
              <a:t>Notes on the Contributions to the Profession Component</a:t>
            </a:r>
          </a:p>
        </p:txBody>
      </p:sp>
      <p:sp>
        <p:nvSpPr>
          <p:cNvPr id="71683" name="Rectangle 3"/>
          <p:cNvSpPr>
            <a:spLocks noGrp="1" noChangeArrowheads="1"/>
          </p:cNvSpPr>
          <p:nvPr>
            <p:ph type="body" idx="1"/>
          </p:nvPr>
        </p:nvSpPr>
        <p:spPr>
          <a:xfrm>
            <a:off x="853609" y="2362200"/>
            <a:ext cx="8110537" cy="4191000"/>
          </a:xfrm>
        </p:spPr>
        <p:txBody>
          <a:bodyPr/>
          <a:lstStyle/>
          <a:p>
            <a:pPr eaLnBrk="1" hangingPunct="1">
              <a:lnSpc>
                <a:spcPct val="90000"/>
              </a:lnSpc>
            </a:pPr>
            <a:r>
              <a:rPr lang="en-US" altLang="en-US" sz="2800" dirty="0">
                <a:latin typeface="Arial" pitchFamily="34" charset="0"/>
                <a:cs typeface="Arial" pitchFamily="34" charset="0"/>
              </a:rPr>
              <a:t>Try to include points where adequate documentation is readily available. </a:t>
            </a:r>
            <a:br>
              <a:rPr lang="en-US" altLang="en-US" sz="2800" dirty="0">
                <a:latin typeface="Arial" pitchFamily="34" charset="0"/>
                <a:cs typeface="Arial" pitchFamily="34" charset="0"/>
              </a:rPr>
            </a:br>
            <a:endParaRPr lang="en-US" altLang="en-US" sz="2800" dirty="0">
              <a:latin typeface="Arial" pitchFamily="34" charset="0"/>
              <a:cs typeface="Arial" pitchFamily="34" charset="0"/>
            </a:endParaRPr>
          </a:p>
          <a:p>
            <a:pPr eaLnBrk="1" hangingPunct="1">
              <a:lnSpc>
                <a:spcPct val="90000"/>
              </a:lnSpc>
            </a:pPr>
            <a:r>
              <a:rPr lang="en-US" altLang="en-US" sz="2800" dirty="0">
                <a:latin typeface="Arial" pitchFamily="34" charset="0"/>
                <a:cs typeface="Arial" pitchFamily="34" charset="0"/>
              </a:rPr>
              <a:t>Often the applicant may want to start with the most recent points earned and then work backwards until the point total is satisfied.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871538" y="312738"/>
            <a:ext cx="8162925" cy="1311275"/>
          </a:xfrm>
        </p:spPr>
        <p:txBody>
          <a:bodyPr/>
          <a:lstStyle/>
          <a:p>
            <a:pPr eaLnBrk="1" hangingPunct="1">
              <a:defRPr/>
            </a:pPr>
            <a:r>
              <a:rPr lang="en-US" sz="4000" b="1" dirty="0">
                <a:effectLst>
                  <a:outerShdw blurRad="38100" dist="38100" dir="2700000" algn="tl">
                    <a:srgbClr val="000000"/>
                  </a:outerShdw>
                </a:effectLst>
              </a:rPr>
              <a:t>Work Related Contributions to the Profession</a:t>
            </a:r>
          </a:p>
        </p:txBody>
      </p:sp>
      <p:sp>
        <p:nvSpPr>
          <p:cNvPr id="72707" name="Rectangle 3"/>
          <p:cNvSpPr>
            <a:spLocks noGrp="1" noChangeArrowheads="1"/>
          </p:cNvSpPr>
          <p:nvPr>
            <p:ph type="body" idx="1"/>
          </p:nvPr>
        </p:nvSpPr>
        <p:spPr/>
        <p:txBody>
          <a:bodyPr/>
          <a:lstStyle/>
          <a:p>
            <a:pPr eaLnBrk="1" hangingPunct="1"/>
            <a:r>
              <a:rPr lang="en-US" altLang="en-US" sz="2800" b="1" dirty="0">
                <a:latin typeface="Arial" pitchFamily="34" charset="0"/>
                <a:cs typeface="Arial" pitchFamily="34" charset="0"/>
              </a:rPr>
              <a:t>Work-related publications and sales presentations are elements of work experience and NOT contributions to the profession. </a:t>
            </a:r>
            <a:br>
              <a:rPr lang="en-US" altLang="en-US" sz="2800" dirty="0">
                <a:latin typeface="Arial" pitchFamily="34" charset="0"/>
                <a:cs typeface="Arial" pitchFamily="34" charset="0"/>
              </a:rPr>
            </a:br>
            <a:endParaRPr lang="en-US" altLang="en-US" sz="2800" dirty="0">
              <a:latin typeface="Arial" pitchFamily="34" charset="0"/>
              <a:cs typeface="Arial" pitchFamily="34" charset="0"/>
            </a:endParaRPr>
          </a:p>
          <a:p>
            <a:pPr eaLnBrk="1" hangingPunct="1"/>
            <a:r>
              <a:rPr lang="en-US" altLang="en-US" sz="2800" dirty="0">
                <a:latin typeface="Arial" pitchFamily="34" charset="0"/>
                <a:cs typeface="Arial" pitchFamily="34" charset="0"/>
              </a:rPr>
              <a:t>Contributions are intended to recognize documents and activities that relay lessons learned and techniques developed at work beyond the client and employer. </a:t>
            </a:r>
            <a:endParaRPr lang="en-US"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88E8A8C-2EEF-083B-1A46-C00C6FF7F814}"/>
              </a:ext>
            </a:extLst>
          </p:cNvPr>
          <p:cNvPicPr>
            <a:picLocks noChangeAspect="1"/>
          </p:cNvPicPr>
          <p:nvPr/>
        </p:nvPicPr>
        <p:blipFill>
          <a:blip r:embed="rId2"/>
          <a:stretch>
            <a:fillRect/>
          </a:stretch>
        </p:blipFill>
        <p:spPr>
          <a:xfrm>
            <a:off x="914400" y="2438400"/>
            <a:ext cx="4762913" cy="4054191"/>
          </a:xfrm>
          <a:prstGeom prst="rect">
            <a:avLst/>
          </a:prstGeom>
        </p:spPr>
      </p:pic>
      <p:sp>
        <p:nvSpPr>
          <p:cNvPr id="195586" name="Rectangle 2"/>
          <p:cNvSpPr>
            <a:spLocks noGrp="1" noChangeArrowheads="1"/>
          </p:cNvSpPr>
          <p:nvPr>
            <p:ph type="title"/>
          </p:nvPr>
        </p:nvSpPr>
        <p:spPr>
          <a:xfrm>
            <a:off x="685800" y="488950"/>
            <a:ext cx="8162925" cy="1250950"/>
          </a:xfrm>
        </p:spPr>
        <p:txBody>
          <a:bodyPr/>
          <a:lstStyle/>
          <a:p>
            <a:pPr eaLnBrk="1" hangingPunct="1">
              <a:defRPr/>
            </a:pPr>
            <a:r>
              <a:rPr lang="en-US" sz="3800" b="1" dirty="0">
                <a:effectLst>
                  <a:outerShdw blurRad="38100" dist="38100" dir="2700000" algn="tl">
                    <a:srgbClr val="000000"/>
                  </a:outerShdw>
                </a:effectLst>
              </a:rPr>
              <a:t>Completing the Contributions to the Profession Section</a:t>
            </a:r>
          </a:p>
        </p:txBody>
      </p:sp>
      <p:sp>
        <p:nvSpPr>
          <p:cNvPr id="73731" name="Rectangle 3"/>
          <p:cNvSpPr>
            <a:spLocks noGrp="1" noChangeArrowheads="1"/>
          </p:cNvSpPr>
          <p:nvPr>
            <p:ph type="body" idx="1"/>
          </p:nvPr>
        </p:nvSpPr>
        <p:spPr>
          <a:xfrm>
            <a:off x="304800" y="2095500"/>
            <a:ext cx="8110538" cy="990600"/>
          </a:xfrm>
          <a:solidFill>
            <a:schemeClr val="accent1"/>
          </a:solidFill>
          <a:ln w="47625">
            <a:solidFill>
              <a:srgbClr val="FF0000"/>
            </a:solidFill>
          </a:ln>
        </p:spPr>
        <p:txBody>
          <a:bodyPr/>
          <a:lstStyle/>
          <a:p>
            <a:pPr marL="0" eaLnBrk="1" hangingPunct="1">
              <a:lnSpc>
                <a:spcPct val="90000"/>
              </a:lnSpc>
              <a:buFont typeface="Wingdings" pitchFamily="2" charset="2"/>
              <a:buNone/>
            </a:pPr>
            <a:r>
              <a:rPr lang="en-US" altLang="en-US" sz="2400" b="1" dirty="0">
                <a:solidFill>
                  <a:srgbClr val="FF3300"/>
                </a:solidFill>
                <a:latin typeface="Arial" pitchFamily="34" charset="0"/>
                <a:cs typeface="Arial" pitchFamily="34" charset="0"/>
              </a:rPr>
              <a:t>Locate the applicable contribution type on the Contribution Point Schedule.</a:t>
            </a:r>
            <a:r>
              <a:rPr lang="en-US" altLang="en-US" sz="2400" b="1" dirty="0">
                <a:latin typeface="Arial" pitchFamily="34" charset="0"/>
                <a:cs typeface="Arial" pitchFamily="34" charset="0"/>
              </a:rPr>
              <a:t> </a:t>
            </a:r>
          </a:p>
        </p:txBody>
      </p:sp>
      <p:sp>
        <p:nvSpPr>
          <p:cNvPr id="73733" name="Oval 9"/>
          <p:cNvSpPr>
            <a:spLocks noChangeArrowheads="1"/>
          </p:cNvSpPr>
          <p:nvPr/>
        </p:nvSpPr>
        <p:spPr bwMode="auto">
          <a:xfrm>
            <a:off x="0" y="4267200"/>
            <a:ext cx="8534400" cy="609600"/>
          </a:xfrm>
          <a:prstGeom prst="ellipse">
            <a:avLst/>
          </a:prstGeom>
          <a:noFill/>
          <a:ln w="47625">
            <a:solidFill>
              <a:srgbClr val="FF0000"/>
            </a:solidFill>
            <a:miter lim="800000"/>
            <a:headEnd/>
            <a:tailEnd/>
          </a:ln>
        </p:spPr>
        <p:txBody>
          <a:bodyPr wrap="none" anchor="ctr"/>
          <a:lstStyle/>
          <a:p>
            <a:endParaRPr lang="en-US" altLang="en-US" dirty="0"/>
          </a:p>
        </p:txBody>
      </p:sp>
      <p:sp>
        <p:nvSpPr>
          <p:cNvPr id="73734" name="Line 10"/>
          <p:cNvSpPr>
            <a:spLocks noChangeShapeType="1"/>
          </p:cNvSpPr>
          <p:nvPr/>
        </p:nvSpPr>
        <p:spPr bwMode="auto">
          <a:xfrm>
            <a:off x="2667000" y="3276600"/>
            <a:ext cx="0" cy="990600"/>
          </a:xfrm>
          <a:prstGeom prst="line">
            <a:avLst/>
          </a:prstGeom>
          <a:noFill/>
          <a:ln w="47625">
            <a:solidFill>
              <a:srgbClr val="FF0000"/>
            </a:solidFill>
            <a:miter lim="800000"/>
            <a:headEnd/>
            <a:tailEnd type="triangle" w="med" len="med"/>
          </a:ln>
        </p:spPr>
        <p:txBody>
          <a:bodyPr wrap="none"/>
          <a:lstStyle/>
          <a:p>
            <a:endParaRPr lang="en-US" dirty="0"/>
          </a:p>
        </p:txBody>
      </p:sp>
      <p:sp>
        <p:nvSpPr>
          <p:cNvPr id="7" name="Rectangle 3"/>
          <p:cNvSpPr txBox="1">
            <a:spLocks noChangeArrowheads="1"/>
          </p:cNvSpPr>
          <p:nvPr/>
        </p:nvSpPr>
        <p:spPr bwMode="auto">
          <a:xfrm>
            <a:off x="76200" y="6094035"/>
            <a:ext cx="8610600" cy="425450"/>
          </a:xfrm>
          <a:prstGeom prst="rect">
            <a:avLst/>
          </a:prstGeom>
          <a:solidFill>
            <a:schemeClr val="accent1"/>
          </a:solidFill>
          <a:ln w="47625">
            <a:solidFill>
              <a:srgbClr val="FF0000"/>
            </a:solidFill>
            <a:miter lim="800000"/>
            <a:headEnd/>
            <a:tailEnd/>
          </a:ln>
        </p:spPr>
        <p:txBody>
          <a:bodyPr/>
          <a:lstStyle/>
          <a:p>
            <a:pPr indent="-342900">
              <a:lnSpc>
                <a:spcPct val="90000"/>
              </a:lnSpc>
              <a:spcBef>
                <a:spcPct val="20000"/>
              </a:spcBef>
              <a:buClr>
                <a:schemeClr val="folHlink"/>
              </a:buClr>
              <a:buSzPct val="75000"/>
              <a:buFont typeface="Wingdings" pitchFamily="2" charset="2"/>
              <a:buNone/>
              <a:defRPr/>
            </a:pPr>
            <a:r>
              <a:rPr lang="en-US" sz="2000" b="1" kern="0" dirty="0">
                <a:solidFill>
                  <a:srgbClr val="FF3300"/>
                </a:solidFill>
                <a:latin typeface="Arial" pitchFamily="34" charset="0"/>
                <a:cs typeface="Arial" pitchFamily="34" charset="0"/>
              </a:rPr>
              <a:t>Contribution claims of 2 points or less do not need documentation.  </a:t>
            </a:r>
            <a:endParaRPr lang="en-US" sz="2000" b="1" kern="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A5EBA6E-D9FF-C3D5-0355-6305025BF540}"/>
              </a:ext>
            </a:extLst>
          </p:cNvPr>
          <p:cNvPicPr>
            <a:picLocks noChangeAspect="1"/>
          </p:cNvPicPr>
          <p:nvPr/>
        </p:nvPicPr>
        <p:blipFill>
          <a:blip r:embed="rId3"/>
          <a:stretch>
            <a:fillRect/>
          </a:stretch>
        </p:blipFill>
        <p:spPr>
          <a:xfrm>
            <a:off x="228600" y="2011452"/>
            <a:ext cx="5418290" cy="5273497"/>
          </a:xfrm>
          <a:prstGeom prst="rect">
            <a:avLst/>
          </a:prstGeom>
        </p:spPr>
      </p:pic>
      <p:sp>
        <p:nvSpPr>
          <p:cNvPr id="197634" name="Rectangle 2"/>
          <p:cNvSpPr>
            <a:spLocks noGrp="1" noChangeArrowheads="1"/>
          </p:cNvSpPr>
          <p:nvPr>
            <p:ph type="title"/>
          </p:nvPr>
        </p:nvSpPr>
        <p:spPr>
          <a:xfrm>
            <a:off x="871538" y="373063"/>
            <a:ext cx="8162925" cy="1250950"/>
          </a:xfrm>
        </p:spPr>
        <p:txBody>
          <a:bodyPr/>
          <a:lstStyle/>
          <a:p>
            <a:pPr eaLnBrk="1" hangingPunct="1">
              <a:defRPr/>
            </a:pPr>
            <a:r>
              <a:rPr lang="en-US" sz="3800" b="1" dirty="0">
                <a:effectLst>
                  <a:outerShdw blurRad="38100" dist="38100" dir="2700000" algn="tl">
                    <a:srgbClr val="000000"/>
                  </a:outerShdw>
                </a:effectLst>
              </a:rPr>
              <a:t>Completing the Contributions to the Profession Section</a:t>
            </a:r>
          </a:p>
        </p:txBody>
      </p:sp>
      <p:sp>
        <p:nvSpPr>
          <p:cNvPr id="74756" name="Rectangle 3"/>
          <p:cNvSpPr>
            <a:spLocks noGrp="1" noChangeArrowheads="1"/>
          </p:cNvSpPr>
          <p:nvPr>
            <p:ph type="body" idx="1"/>
          </p:nvPr>
        </p:nvSpPr>
        <p:spPr>
          <a:xfrm>
            <a:off x="3747247" y="3124200"/>
            <a:ext cx="4800600" cy="1371600"/>
          </a:xfrm>
          <a:solidFill>
            <a:schemeClr val="accent1"/>
          </a:solidFill>
          <a:ln w="47625">
            <a:solidFill>
              <a:srgbClr val="FF0000"/>
            </a:solidFill>
          </a:ln>
        </p:spPr>
        <p:txBody>
          <a:bodyPr/>
          <a:lstStyle/>
          <a:p>
            <a:pPr marL="0" eaLnBrk="1" hangingPunct="1">
              <a:lnSpc>
                <a:spcPct val="90000"/>
              </a:lnSpc>
              <a:buFont typeface="Wingdings" pitchFamily="2" charset="2"/>
              <a:buNone/>
            </a:pPr>
            <a:r>
              <a:rPr lang="en-US" altLang="en-US" sz="2800" b="1" dirty="0">
                <a:solidFill>
                  <a:srgbClr val="FF3300"/>
                </a:solidFill>
                <a:latin typeface="Arial" pitchFamily="34" charset="0"/>
                <a:cs typeface="Arial" pitchFamily="34" charset="0"/>
              </a:rPr>
              <a:t>Select from the drop down to supply the necessary information. </a:t>
            </a:r>
            <a:endParaRPr lang="en-US" altLang="en-US" sz="2800" dirty="0">
              <a:solidFill>
                <a:srgbClr val="FF3300"/>
              </a:solidFill>
            </a:endParaRPr>
          </a:p>
        </p:txBody>
      </p:sp>
      <p:sp>
        <p:nvSpPr>
          <p:cNvPr id="74757" name="Oval 6"/>
          <p:cNvSpPr>
            <a:spLocks noChangeArrowheads="1"/>
          </p:cNvSpPr>
          <p:nvPr/>
        </p:nvSpPr>
        <p:spPr bwMode="auto">
          <a:xfrm>
            <a:off x="685800" y="2895600"/>
            <a:ext cx="2438400" cy="457200"/>
          </a:xfrm>
          <a:prstGeom prst="ellipse">
            <a:avLst/>
          </a:prstGeom>
          <a:noFill/>
          <a:ln w="47625">
            <a:solidFill>
              <a:srgbClr val="FF0000"/>
            </a:solidFill>
            <a:miter lim="800000"/>
            <a:headEnd/>
            <a:tailEnd/>
          </a:ln>
        </p:spPr>
        <p:txBody>
          <a:bodyPr wrap="none" anchor="ctr"/>
          <a:lstStyle/>
          <a:p>
            <a:endParaRPr lang="en-US" altLang="en-US" dirty="0"/>
          </a:p>
        </p:txBody>
      </p:sp>
      <p:sp>
        <p:nvSpPr>
          <p:cNvPr id="12" name="Oval 6">
            <a:extLst>
              <a:ext uri="{FF2B5EF4-FFF2-40B4-BE49-F238E27FC236}">
                <a16:creationId xmlns:a16="http://schemas.microsoft.com/office/drawing/2014/main" id="{DA6262B3-5528-AFB2-BC32-D0E84CB9938E}"/>
              </a:ext>
            </a:extLst>
          </p:cNvPr>
          <p:cNvSpPr>
            <a:spLocks noChangeArrowheads="1"/>
          </p:cNvSpPr>
          <p:nvPr/>
        </p:nvSpPr>
        <p:spPr bwMode="auto">
          <a:xfrm>
            <a:off x="623047" y="3368977"/>
            <a:ext cx="2438400" cy="457200"/>
          </a:xfrm>
          <a:prstGeom prst="ellipse">
            <a:avLst/>
          </a:prstGeom>
          <a:noFill/>
          <a:ln w="47625">
            <a:solidFill>
              <a:srgbClr val="FF0000"/>
            </a:solidFill>
            <a:miter lim="800000"/>
            <a:headEnd/>
            <a:tailEnd/>
          </a:ln>
        </p:spPr>
        <p:txBody>
          <a:bodyPr wrap="none" anchor="ctr"/>
          <a:lstStyle/>
          <a:p>
            <a:endParaRPr lang="en-US" altLang="en-US" dirty="0"/>
          </a:p>
        </p:txBody>
      </p:sp>
      <p:sp>
        <p:nvSpPr>
          <p:cNvPr id="13" name="Oval 6">
            <a:extLst>
              <a:ext uri="{FF2B5EF4-FFF2-40B4-BE49-F238E27FC236}">
                <a16:creationId xmlns:a16="http://schemas.microsoft.com/office/drawing/2014/main" id="{E037C69B-DB42-42E9-E295-32715CB94974}"/>
              </a:ext>
            </a:extLst>
          </p:cNvPr>
          <p:cNvSpPr>
            <a:spLocks noChangeArrowheads="1"/>
          </p:cNvSpPr>
          <p:nvPr/>
        </p:nvSpPr>
        <p:spPr bwMode="auto">
          <a:xfrm>
            <a:off x="623047" y="3876405"/>
            <a:ext cx="2438400" cy="457200"/>
          </a:xfrm>
          <a:prstGeom prst="ellipse">
            <a:avLst/>
          </a:prstGeom>
          <a:noFill/>
          <a:ln w="47625">
            <a:solidFill>
              <a:srgbClr val="FF0000"/>
            </a:solidFill>
            <a:miter lim="800000"/>
            <a:headEnd/>
            <a:tailEnd/>
          </a:ln>
        </p:spPr>
        <p:txBody>
          <a:bodyPr wrap="none" anchor="ctr"/>
          <a:lstStyle/>
          <a:p>
            <a:endParaRPr lang="en-US" altLang="en-US" dirty="0"/>
          </a:p>
        </p:txBody>
      </p:sp>
      <p:sp>
        <p:nvSpPr>
          <p:cNvPr id="14" name="Oval 6">
            <a:extLst>
              <a:ext uri="{FF2B5EF4-FFF2-40B4-BE49-F238E27FC236}">
                <a16:creationId xmlns:a16="http://schemas.microsoft.com/office/drawing/2014/main" id="{27223AF2-3C55-1829-FD4D-30742D6BF564}"/>
              </a:ext>
            </a:extLst>
          </p:cNvPr>
          <p:cNvSpPr>
            <a:spLocks noChangeArrowheads="1"/>
          </p:cNvSpPr>
          <p:nvPr/>
        </p:nvSpPr>
        <p:spPr bwMode="auto">
          <a:xfrm>
            <a:off x="609600" y="4356994"/>
            <a:ext cx="2438400" cy="457200"/>
          </a:xfrm>
          <a:prstGeom prst="ellipse">
            <a:avLst/>
          </a:prstGeom>
          <a:noFill/>
          <a:ln w="47625">
            <a:solidFill>
              <a:srgbClr val="FF0000"/>
            </a:solidFill>
            <a:miter lim="800000"/>
            <a:headEnd/>
            <a:tailEnd/>
          </a:ln>
        </p:spPr>
        <p:txBody>
          <a:bodyPr wrap="none" anchor="ctr"/>
          <a:lstStyle/>
          <a:p>
            <a:endParaRPr lang="en-US" altLang="en-US" dirty="0"/>
          </a:p>
        </p:txBody>
      </p:sp>
      <p:sp>
        <p:nvSpPr>
          <p:cNvPr id="15" name="Oval 6">
            <a:extLst>
              <a:ext uri="{FF2B5EF4-FFF2-40B4-BE49-F238E27FC236}">
                <a16:creationId xmlns:a16="http://schemas.microsoft.com/office/drawing/2014/main" id="{C188456E-FD1B-1E39-1D65-C5C7D862C617}"/>
              </a:ext>
            </a:extLst>
          </p:cNvPr>
          <p:cNvSpPr>
            <a:spLocks noChangeArrowheads="1"/>
          </p:cNvSpPr>
          <p:nvPr/>
        </p:nvSpPr>
        <p:spPr bwMode="auto">
          <a:xfrm>
            <a:off x="596153" y="4770348"/>
            <a:ext cx="2438400" cy="457200"/>
          </a:xfrm>
          <a:prstGeom prst="ellipse">
            <a:avLst/>
          </a:prstGeom>
          <a:noFill/>
          <a:ln w="47625">
            <a:solidFill>
              <a:srgbClr val="FF0000"/>
            </a:solidFill>
            <a:miter lim="800000"/>
            <a:headEnd/>
            <a:tailEnd/>
          </a:ln>
        </p:spPr>
        <p:txBody>
          <a:bodyPr wrap="none" anchor="ctr"/>
          <a:lstStyle/>
          <a:p>
            <a:endParaRPr lang="en-US" altLang="en-US" dirty="0"/>
          </a:p>
        </p:txBody>
      </p:sp>
      <p:sp>
        <p:nvSpPr>
          <p:cNvPr id="16" name="Oval 6">
            <a:extLst>
              <a:ext uri="{FF2B5EF4-FFF2-40B4-BE49-F238E27FC236}">
                <a16:creationId xmlns:a16="http://schemas.microsoft.com/office/drawing/2014/main" id="{288433DA-546F-DE13-276D-9380E0DF9F14}"/>
              </a:ext>
            </a:extLst>
          </p:cNvPr>
          <p:cNvSpPr>
            <a:spLocks noChangeArrowheads="1"/>
          </p:cNvSpPr>
          <p:nvPr/>
        </p:nvSpPr>
        <p:spPr bwMode="auto">
          <a:xfrm>
            <a:off x="609600" y="5303748"/>
            <a:ext cx="2438400" cy="457200"/>
          </a:xfrm>
          <a:prstGeom prst="ellipse">
            <a:avLst/>
          </a:prstGeom>
          <a:noFill/>
          <a:ln w="47625">
            <a:solidFill>
              <a:srgbClr val="FF0000"/>
            </a:solidFill>
            <a:miter lim="800000"/>
            <a:headEnd/>
            <a:tailEnd/>
          </a:ln>
        </p:spPr>
        <p:txBody>
          <a:bodyPr wrap="none" anchor="ctr"/>
          <a:lstStyle/>
          <a:p>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CD29C3E-2C99-D18F-A91C-73BF8D6E4207}"/>
              </a:ext>
            </a:extLst>
          </p:cNvPr>
          <p:cNvPicPr>
            <a:picLocks noChangeAspect="1"/>
          </p:cNvPicPr>
          <p:nvPr/>
        </p:nvPicPr>
        <p:blipFill>
          <a:blip r:embed="rId3"/>
          <a:stretch>
            <a:fillRect/>
          </a:stretch>
        </p:blipFill>
        <p:spPr>
          <a:xfrm>
            <a:off x="381000" y="1828800"/>
            <a:ext cx="4876800" cy="4746477"/>
          </a:xfrm>
          <a:prstGeom prst="rect">
            <a:avLst/>
          </a:prstGeom>
        </p:spPr>
      </p:pic>
      <p:sp>
        <p:nvSpPr>
          <p:cNvPr id="196610" name="Rectangle 2"/>
          <p:cNvSpPr>
            <a:spLocks noGrp="1" noChangeArrowheads="1"/>
          </p:cNvSpPr>
          <p:nvPr>
            <p:ph type="title"/>
          </p:nvPr>
        </p:nvSpPr>
        <p:spPr>
          <a:xfrm>
            <a:off x="871538" y="373063"/>
            <a:ext cx="8162925" cy="1250950"/>
          </a:xfrm>
        </p:spPr>
        <p:txBody>
          <a:bodyPr/>
          <a:lstStyle/>
          <a:p>
            <a:pPr eaLnBrk="1" hangingPunct="1">
              <a:defRPr/>
            </a:pPr>
            <a:r>
              <a:rPr lang="en-US" sz="3800" b="1" dirty="0">
                <a:effectLst>
                  <a:outerShdw blurRad="38100" dist="38100" dir="2700000" algn="tl">
                    <a:srgbClr val="000000"/>
                  </a:outerShdw>
                </a:effectLst>
              </a:rPr>
              <a:t>Completing the Contributions to the Profession Section</a:t>
            </a:r>
          </a:p>
        </p:txBody>
      </p:sp>
      <p:sp>
        <p:nvSpPr>
          <p:cNvPr id="75780" name="Rectangle 3"/>
          <p:cNvSpPr>
            <a:spLocks noGrp="1" noChangeArrowheads="1"/>
          </p:cNvSpPr>
          <p:nvPr>
            <p:ph type="body" idx="1"/>
          </p:nvPr>
        </p:nvSpPr>
        <p:spPr>
          <a:xfrm>
            <a:off x="3048000" y="2157412"/>
            <a:ext cx="5986463" cy="2566987"/>
          </a:xfrm>
          <a:solidFill>
            <a:schemeClr val="accent1"/>
          </a:solidFill>
          <a:ln w="47625">
            <a:solidFill>
              <a:srgbClr val="FF0000"/>
            </a:solidFill>
          </a:ln>
        </p:spPr>
        <p:txBody>
          <a:bodyPr/>
          <a:lstStyle/>
          <a:p>
            <a:pPr marL="0" eaLnBrk="1" hangingPunct="1">
              <a:lnSpc>
                <a:spcPct val="90000"/>
              </a:lnSpc>
              <a:buFont typeface="Wingdings" pitchFamily="2" charset="2"/>
              <a:buNone/>
            </a:pPr>
            <a:r>
              <a:rPr lang="en-US" altLang="en-US" sz="2800" b="1" dirty="0">
                <a:solidFill>
                  <a:srgbClr val="FF3300"/>
                </a:solidFill>
                <a:latin typeface="Arial" pitchFamily="34" charset="0"/>
                <a:cs typeface="Arial" pitchFamily="34" charset="0"/>
              </a:rPr>
              <a:t>Points are automatically calculated for an activity with a duration of more than one year (i.e., Association Membership).  You do not need a separate entry for each year.</a:t>
            </a:r>
            <a:endParaRPr lang="en-US" altLang="en-US" sz="2800" dirty="0">
              <a:solidFill>
                <a:srgbClr val="FF3300"/>
              </a:solidFill>
            </a:endParaRPr>
          </a:p>
        </p:txBody>
      </p:sp>
      <p:sp>
        <p:nvSpPr>
          <p:cNvPr id="75781" name="Oval 9"/>
          <p:cNvSpPr>
            <a:spLocks noChangeArrowheads="1"/>
          </p:cNvSpPr>
          <p:nvPr/>
        </p:nvSpPr>
        <p:spPr bwMode="auto">
          <a:xfrm>
            <a:off x="744071" y="3962400"/>
            <a:ext cx="762000" cy="838200"/>
          </a:xfrm>
          <a:prstGeom prst="ellipse">
            <a:avLst/>
          </a:prstGeom>
          <a:noFill/>
          <a:ln w="47625">
            <a:solidFill>
              <a:srgbClr val="FF0000"/>
            </a:solidFill>
            <a:miter lim="800000"/>
            <a:headEnd/>
            <a:tailEnd/>
          </a:ln>
        </p:spPr>
        <p:txBody>
          <a:bodyPr wrap="none" anchor="ctr"/>
          <a:lstStyle/>
          <a:p>
            <a:endParaRPr lang="en-US" altLang="en-US" dirty="0"/>
          </a:p>
        </p:txBody>
      </p:sp>
      <p:sp>
        <p:nvSpPr>
          <p:cNvPr id="75784" name="Line 10"/>
          <p:cNvSpPr>
            <a:spLocks noChangeShapeType="1"/>
          </p:cNvSpPr>
          <p:nvPr/>
        </p:nvSpPr>
        <p:spPr bwMode="auto">
          <a:xfrm flipH="1">
            <a:off x="1600200" y="4114800"/>
            <a:ext cx="1447800" cy="228594"/>
          </a:xfrm>
          <a:prstGeom prst="line">
            <a:avLst/>
          </a:prstGeom>
          <a:noFill/>
          <a:ln w="47625">
            <a:solidFill>
              <a:srgbClr val="FF0000"/>
            </a:solidFill>
            <a:miter lim="800000"/>
            <a:headEnd/>
            <a:tailEnd type="triangle" w="med" len="med"/>
          </a:ln>
        </p:spPr>
        <p:txBody>
          <a:bodyPr wrap="none"/>
          <a:lstStyle/>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981075" y="0"/>
            <a:ext cx="8162925" cy="1739900"/>
          </a:xfrm>
        </p:spPr>
        <p:txBody>
          <a:bodyPr/>
          <a:lstStyle/>
          <a:p>
            <a:pPr eaLnBrk="1" hangingPunct="1">
              <a:defRPr/>
            </a:pPr>
            <a:r>
              <a:rPr lang="en-US" sz="3600" b="1" dirty="0">
                <a:effectLst>
                  <a:outerShdw blurRad="38100" dist="38100" dir="2700000" algn="tl">
                    <a:srgbClr val="000000"/>
                  </a:outerShdw>
                </a:effectLst>
              </a:rPr>
              <a:t>Documenting the Contributions to the Profession Component</a:t>
            </a:r>
          </a:p>
        </p:txBody>
      </p:sp>
      <p:sp>
        <p:nvSpPr>
          <p:cNvPr id="78851" name="Rectangle 3"/>
          <p:cNvSpPr>
            <a:spLocks noChangeArrowheads="1"/>
          </p:cNvSpPr>
          <p:nvPr/>
        </p:nvSpPr>
        <p:spPr bwMode="auto">
          <a:xfrm>
            <a:off x="2528888" y="1404938"/>
            <a:ext cx="9144000" cy="0"/>
          </a:xfrm>
          <a:prstGeom prst="rect">
            <a:avLst/>
          </a:prstGeom>
          <a:noFill/>
          <a:ln w="9525">
            <a:noFill/>
            <a:miter lim="800000"/>
            <a:headEnd/>
            <a:tailEnd/>
          </a:ln>
        </p:spPr>
        <p:txBody>
          <a:bodyPr>
            <a:spAutoFit/>
          </a:bodyPr>
          <a:lstStyle/>
          <a:p>
            <a:endParaRPr lang="en-US" altLang="en-US" dirty="0"/>
          </a:p>
        </p:txBody>
      </p:sp>
      <p:pic>
        <p:nvPicPr>
          <p:cNvPr id="78852" name="Picture 4" descr="C:\Documents and Settings\scott.SCOTT\Local Settings\Temporary Internet Files\OLKA\IGS-Inst_2color.jpg"/>
          <p:cNvPicPr>
            <a:picLocks noChangeAspect="1" noChangeArrowheads="1"/>
          </p:cNvPicPr>
          <p:nvPr/>
        </p:nvPicPr>
        <p:blipFill>
          <a:blip r:embed="rId2" r:link="rId3" cstate="print"/>
          <a:srcRect/>
          <a:stretch>
            <a:fillRect/>
          </a:stretch>
        </p:blipFill>
        <p:spPr bwMode="auto">
          <a:xfrm>
            <a:off x="2590800" y="2286000"/>
            <a:ext cx="4086225" cy="404812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1026"/>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Documenting Publications</a:t>
            </a:r>
          </a:p>
        </p:txBody>
      </p:sp>
      <p:sp>
        <p:nvSpPr>
          <p:cNvPr id="79875" name="Rectangle 1027"/>
          <p:cNvSpPr>
            <a:spLocks noGrp="1" noChangeArrowheads="1"/>
          </p:cNvSpPr>
          <p:nvPr>
            <p:ph type="body" idx="1"/>
          </p:nvPr>
        </p:nvSpPr>
        <p:spPr/>
        <p:txBody>
          <a:bodyPr/>
          <a:lstStyle/>
          <a:p>
            <a:pPr eaLnBrk="1" hangingPunct="1">
              <a:lnSpc>
                <a:spcPct val="90000"/>
              </a:lnSpc>
            </a:pPr>
            <a:r>
              <a:rPr lang="en-US" altLang="en-US" sz="1700" b="1" i="1" dirty="0">
                <a:latin typeface="Arial" pitchFamily="34" charset="0"/>
                <a:cs typeface="Times New Roman" pitchFamily="18" charset="0"/>
              </a:rPr>
              <a:t>Books/Published Atlas</a:t>
            </a:r>
            <a:br>
              <a:rPr lang="en-US" altLang="en-US" sz="1700" dirty="0">
                <a:latin typeface="Arial" pitchFamily="34" charset="0"/>
                <a:cs typeface="Times New Roman" pitchFamily="18" charset="0"/>
              </a:rPr>
            </a:br>
            <a:r>
              <a:rPr lang="en-US" altLang="en-US" sz="1700" dirty="0">
                <a:latin typeface="Arial" pitchFamily="34" charset="0"/>
                <a:cs typeface="Times New Roman" pitchFamily="18" charset="0"/>
              </a:rPr>
              <a:t>The ISBN #, year, and title</a:t>
            </a:r>
          </a:p>
          <a:p>
            <a:pPr eaLnBrk="1" hangingPunct="1">
              <a:lnSpc>
                <a:spcPct val="90000"/>
              </a:lnSpc>
            </a:pPr>
            <a:r>
              <a:rPr lang="en-US" altLang="en-US" sz="1700" b="1" i="1" dirty="0">
                <a:latin typeface="Arial" pitchFamily="34" charset="0"/>
                <a:cs typeface="Arial" pitchFamily="34" charset="0"/>
              </a:rPr>
              <a:t>Refereed Papers</a:t>
            </a:r>
            <a:br>
              <a:rPr lang="en-US" altLang="en-US" sz="1700" b="1" dirty="0">
                <a:latin typeface="Arial" pitchFamily="34" charset="0"/>
                <a:cs typeface="Arial" pitchFamily="34" charset="0"/>
              </a:rPr>
            </a:br>
            <a:r>
              <a:rPr lang="en-US" altLang="en-US" sz="1700" dirty="0">
                <a:latin typeface="Arial" pitchFamily="34" charset="0"/>
                <a:cs typeface="Times New Roman" pitchFamily="18" charset="0"/>
              </a:rPr>
              <a:t>The journal’s title, ISSN#, Volume and Number</a:t>
            </a:r>
          </a:p>
          <a:p>
            <a:pPr eaLnBrk="1" hangingPunct="1">
              <a:lnSpc>
                <a:spcPct val="90000"/>
              </a:lnSpc>
            </a:pPr>
            <a:r>
              <a:rPr lang="en-US" altLang="en-US" sz="1700" b="1" i="1" dirty="0">
                <a:latin typeface="Arial" pitchFamily="34" charset="0"/>
                <a:cs typeface="Times New Roman" pitchFamily="18" charset="0"/>
              </a:rPr>
              <a:t>Published Map</a:t>
            </a:r>
            <a:br>
              <a:rPr lang="en-US" altLang="en-US" sz="1700" b="1" i="1" dirty="0">
                <a:latin typeface="Arial" pitchFamily="34" charset="0"/>
                <a:cs typeface="Times New Roman" pitchFamily="18" charset="0"/>
              </a:rPr>
            </a:br>
            <a:r>
              <a:rPr lang="en-US" altLang="en-US" sz="1700" dirty="0">
                <a:latin typeface="Arial" pitchFamily="34" charset="0"/>
                <a:cs typeface="Times New Roman" pitchFamily="18" charset="0"/>
              </a:rPr>
              <a:t>Location of where the map published and/or a copy of the credit.</a:t>
            </a:r>
          </a:p>
          <a:p>
            <a:pPr eaLnBrk="1" hangingPunct="1">
              <a:lnSpc>
                <a:spcPct val="90000"/>
              </a:lnSpc>
            </a:pPr>
            <a:r>
              <a:rPr lang="en-US" altLang="en-US" sz="1700" b="1" i="1" dirty="0">
                <a:latin typeface="Arial" pitchFamily="34" charset="0"/>
                <a:cs typeface="Arial" pitchFamily="34" charset="0"/>
              </a:rPr>
              <a:t>Editorial Board</a:t>
            </a:r>
            <a:br>
              <a:rPr lang="en-US" altLang="en-US" sz="1700" b="1" dirty="0">
                <a:latin typeface="Arial" pitchFamily="34" charset="0"/>
                <a:cs typeface="Arial" pitchFamily="34" charset="0"/>
              </a:rPr>
            </a:br>
            <a:r>
              <a:rPr lang="en-US" altLang="en-US" sz="1700" dirty="0">
                <a:latin typeface="Arial" pitchFamily="34" charset="0"/>
                <a:cs typeface="Times New Roman" pitchFamily="18" charset="0"/>
              </a:rPr>
              <a:t>List the journal, publication, or serial, the ISSN#, years and capacity served </a:t>
            </a:r>
          </a:p>
          <a:p>
            <a:pPr eaLnBrk="1" hangingPunct="1">
              <a:lnSpc>
                <a:spcPct val="90000"/>
              </a:lnSpc>
            </a:pPr>
            <a:r>
              <a:rPr lang="en-US" altLang="en-US" sz="1700" b="1" i="1" dirty="0">
                <a:latin typeface="Arial" pitchFamily="34" charset="0"/>
                <a:cs typeface="Arial" pitchFamily="34" charset="0"/>
              </a:rPr>
              <a:t>Article</a:t>
            </a:r>
            <a:br>
              <a:rPr lang="en-US" altLang="en-US" sz="1700" b="1" i="1" dirty="0">
                <a:latin typeface="Arial" pitchFamily="34" charset="0"/>
                <a:cs typeface="Arial" pitchFamily="34" charset="0"/>
              </a:rPr>
            </a:br>
            <a:r>
              <a:rPr lang="en-US" altLang="en-US" sz="1700" dirty="0">
                <a:latin typeface="Arial" pitchFamily="34" charset="0"/>
                <a:cs typeface="Times New Roman" pitchFamily="18" charset="0"/>
              </a:rPr>
              <a:t>Name of the publication in which it appeared, date, year, ISSN#, and a copy of the article</a:t>
            </a:r>
          </a:p>
          <a:p>
            <a:pPr eaLnBrk="1" hangingPunct="1">
              <a:lnSpc>
                <a:spcPct val="90000"/>
              </a:lnSpc>
            </a:pPr>
            <a:r>
              <a:rPr lang="en-US" altLang="en-US" sz="1700" b="1" i="1" dirty="0">
                <a:latin typeface="Arial" pitchFamily="34" charset="0"/>
                <a:cs typeface="Times New Roman" pitchFamily="18" charset="0"/>
              </a:rPr>
              <a:t>Paper in Conference Proceedings</a:t>
            </a:r>
            <a:br>
              <a:rPr lang="en-US" altLang="en-US" sz="1700" dirty="0">
                <a:latin typeface="Arial" pitchFamily="34" charset="0"/>
                <a:cs typeface="Times New Roman" pitchFamily="18" charset="0"/>
              </a:rPr>
            </a:br>
            <a:r>
              <a:rPr lang="en-US" altLang="en-US" sz="1700" dirty="0">
                <a:latin typeface="Arial" pitchFamily="34" charset="0"/>
                <a:cs typeface="Times New Roman" pitchFamily="18" charset="0"/>
              </a:rPr>
              <a:t>Date and location of the conference, name of the conference, copy of the paper’s title page</a:t>
            </a:r>
          </a:p>
          <a:p>
            <a:pPr eaLnBrk="1" hangingPunct="1">
              <a:lnSpc>
                <a:spcPct val="90000"/>
              </a:lnSpc>
            </a:pPr>
            <a:r>
              <a:rPr lang="en-US" altLang="en-US" sz="1700" b="1" i="1" dirty="0">
                <a:latin typeface="Arial" pitchFamily="34" charset="0"/>
                <a:cs typeface="Arial" pitchFamily="34" charset="0"/>
              </a:rPr>
              <a:t>Newsletter Article</a:t>
            </a:r>
            <a:br>
              <a:rPr lang="en-US" altLang="en-US" sz="1700" b="1" dirty="0">
                <a:latin typeface="Arial" pitchFamily="34" charset="0"/>
                <a:cs typeface="Arial" pitchFamily="34" charset="0"/>
              </a:rPr>
            </a:br>
            <a:r>
              <a:rPr lang="en-US" altLang="en-US" sz="1700" dirty="0">
                <a:latin typeface="Arial" pitchFamily="34" charset="0"/>
                <a:cs typeface="Times New Roman" pitchFamily="18" charset="0"/>
              </a:rPr>
              <a:t>Date and year of the article, Issue # or date, month, year, name of the newsletter, copy of the article or title </a:t>
            </a:r>
          </a:p>
          <a:p>
            <a:pPr eaLnBrk="1" hangingPunct="1">
              <a:lnSpc>
                <a:spcPct val="90000"/>
              </a:lnSpc>
            </a:pPr>
            <a:endParaRPr lang="en-US" altLang="en-US" sz="17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Documenting Publications Example</a:t>
            </a:r>
          </a:p>
        </p:txBody>
      </p:sp>
      <p:pic>
        <p:nvPicPr>
          <p:cNvPr id="80899" name="Picture 5"/>
          <p:cNvPicPr>
            <a:picLocks noChangeAspect="1" noChangeArrowheads="1"/>
          </p:cNvPicPr>
          <p:nvPr/>
        </p:nvPicPr>
        <p:blipFill>
          <a:blip r:embed="rId2" cstate="print"/>
          <a:srcRect/>
          <a:stretch>
            <a:fillRect/>
          </a:stretch>
        </p:blipFill>
        <p:spPr bwMode="auto">
          <a:xfrm>
            <a:off x="304800" y="1905000"/>
            <a:ext cx="5686425" cy="2428875"/>
          </a:xfrm>
          <a:prstGeom prst="rect">
            <a:avLst/>
          </a:prstGeom>
          <a:noFill/>
          <a:ln w="9525">
            <a:solidFill>
              <a:schemeClr val="tx1"/>
            </a:solidFill>
            <a:miter lim="800000"/>
            <a:headEnd/>
            <a:tailEnd/>
          </a:ln>
        </p:spPr>
      </p:pic>
      <p:pic>
        <p:nvPicPr>
          <p:cNvPr id="80900" name="Picture 4"/>
          <p:cNvPicPr>
            <a:picLocks noChangeAspect="1" noChangeArrowheads="1"/>
          </p:cNvPicPr>
          <p:nvPr/>
        </p:nvPicPr>
        <p:blipFill>
          <a:blip r:embed="rId3" cstate="print"/>
          <a:srcRect/>
          <a:stretch>
            <a:fillRect/>
          </a:stretch>
        </p:blipFill>
        <p:spPr bwMode="auto">
          <a:xfrm>
            <a:off x="3657600" y="4267200"/>
            <a:ext cx="4438650" cy="2209800"/>
          </a:xfrm>
          <a:prstGeom prst="rect">
            <a:avLst/>
          </a:prstGeom>
          <a:noFill/>
          <a:ln w="9525">
            <a:solidFill>
              <a:schemeClr val="tx1"/>
            </a:solidFill>
            <a:miter lim="800000"/>
            <a:headEnd/>
            <a:tailEnd/>
          </a:ln>
        </p:spPr>
      </p:pic>
      <p:sp>
        <p:nvSpPr>
          <p:cNvPr id="80901" name="Rectangle 6"/>
          <p:cNvSpPr>
            <a:spLocks noChangeArrowheads="1"/>
          </p:cNvSpPr>
          <p:nvPr/>
        </p:nvSpPr>
        <p:spPr bwMode="auto">
          <a:xfrm>
            <a:off x="4648200" y="5867400"/>
            <a:ext cx="1752600" cy="381000"/>
          </a:xfrm>
          <a:prstGeom prst="rect">
            <a:avLst/>
          </a:prstGeom>
          <a:solidFill>
            <a:schemeClr val="tx1"/>
          </a:solidFill>
          <a:ln w="9525">
            <a:solidFill>
              <a:schemeClr val="tx1"/>
            </a:solidFill>
            <a:miter lim="800000"/>
            <a:headEnd/>
            <a:tailEnd/>
          </a:ln>
        </p:spPr>
        <p:txBody>
          <a:bodyPr wrap="none" anchor="ctr"/>
          <a:lstStyle/>
          <a:p>
            <a:endParaRPr lang="en-US" altLang="en-US" dirty="0"/>
          </a:p>
        </p:txBody>
      </p:sp>
      <p:sp>
        <p:nvSpPr>
          <p:cNvPr id="80902" name="Text Box 7"/>
          <p:cNvSpPr txBox="1">
            <a:spLocks noChangeArrowheads="1"/>
          </p:cNvSpPr>
          <p:nvPr/>
        </p:nvSpPr>
        <p:spPr bwMode="auto">
          <a:xfrm>
            <a:off x="5181600" y="1600200"/>
            <a:ext cx="3733800" cy="1965325"/>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dirty="0">
                <a:solidFill>
                  <a:srgbClr val="FF3300"/>
                </a:solidFill>
              </a:rPr>
              <a:t>Provide sufficient documentation for all publication claims. Copies of articles are required.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609600" y="533400"/>
            <a:ext cx="8162925" cy="769937"/>
          </a:xfrm>
        </p:spPr>
        <p:txBody>
          <a:bodyPr/>
          <a:lstStyle/>
          <a:p>
            <a:pPr eaLnBrk="1" hangingPunct="1">
              <a:defRPr/>
            </a:pPr>
            <a:r>
              <a:rPr lang="en-US" b="1" dirty="0">
                <a:effectLst>
                  <a:outerShdw blurRad="38100" dist="38100" dir="2700000" algn="tl">
                    <a:srgbClr val="000000"/>
                  </a:outerShdw>
                </a:effectLst>
              </a:rPr>
              <a:t>The Certification Process</a:t>
            </a:r>
          </a:p>
        </p:txBody>
      </p:sp>
      <p:sp>
        <p:nvSpPr>
          <p:cNvPr id="10243" name="Rectangle 3"/>
          <p:cNvSpPr>
            <a:spLocks noGrp="1" noChangeArrowheads="1"/>
          </p:cNvSpPr>
          <p:nvPr>
            <p:ph type="body" idx="1"/>
          </p:nvPr>
        </p:nvSpPr>
        <p:spPr>
          <a:xfrm>
            <a:off x="192461" y="1447800"/>
            <a:ext cx="8759078" cy="4991100"/>
          </a:xfrm>
        </p:spPr>
        <p:txBody>
          <a:bodyPr/>
          <a:lstStyle/>
          <a:p>
            <a:pPr eaLnBrk="1" hangingPunct="1">
              <a:buFont typeface="Wingdings" pitchFamily="2" charset="2"/>
              <a:buNone/>
            </a:pPr>
            <a:endParaRPr lang="en-US" altLang="en-US" dirty="0"/>
          </a:p>
          <a:p>
            <a:pPr eaLnBrk="1" hangingPunct="1"/>
            <a:r>
              <a:rPr lang="en-US" altLang="en-US" dirty="0"/>
              <a:t>Requires submission of a professional portfolio and successful passing of the </a:t>
            </a:r>
            <a:r>
              <a:rPr lang="en-US" i="0" dirty="0">
                <a:solidFill>
                  <a:srgbClr val="333333"/>
                </a:solidFill>
                <a:effectLst/>
                <a:latin typeface="Lato" panose="020F0502020204030203" pitchFamily="34" charset="0"/>
              </a:rPr>
              <a:t>GISCI Geospatial Core Technical Knowledge </a:t>
            </a:r>
            <a:r>
              <a:rPr lang="en-US" i="0" dirty="0" err="1">
                <a:solidFill>
                  <a:srgbClr val="333333"/>
                </a:solidFill>
                <a:effectLst/>
                <a:latin typeface="Lato" panose="020F0502020204030203" pitchFamily="34" charset="0"/>
              </a:rPr>
              <a:t>Exam</a:t>
            </a:r>
            <a:r>
              <a:rPr lang="en-US" i="0" baseline="30000" dirty="0" err="1">
                <a:solidFill>
                  <a:srgbClr val="333333"/>
                </a:solidFill>
                <a:effectLst/>
                <a:latin typeface="Lato" panose="020F0502020204030203" pitchFamily="34" charset="0"/>
              </a:rPr>
              <a:t>R</a:t>
            </a:r>
            <a:endParaRPr lang="en-US" altLang="en-US" baseline="30000" dirty="0"/>
          </a:p>
          <a:p>
            <a:pPr eaLnBrk="1" hangingPunct="1"/>
            <a:r>
              <a:rPr lang="en-US" altLang="en-US" dirty="0"/>
              <a:t>The portfolio requires completion of all three components (education, experience, &amp; contributions to the profession).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5"/>
          <p:cNvPicPr>
            <a:picLocks noChangeAspect="1" noChangeArrowheads="1"/>
          </p:cNvPicPr>
          <p:nvPr/>
        </p:nvPicPr>
        <p:blipFill>
          <a:blip r:embed="rId2" cstate="print"/>
          <a:srcRect/>
          <a:stretch>
            <a:fillRect/>
          </a:stretch>
        </p:blipFill>
        <p:spPr bwMode="auto">
          <a:xfrm>
            <a:off x="228600" y="1752600"/>
            <a:ext cx="8315325" cy="2019300"/>
          </a:xfrm>
          <a:prstGeom prst="rect">
            <a:avLst/>
          </a:prstGeom>
          <a:noFill/>
          <a:ln w="9525">
            <a:solidFill>
              <a:schemeClr val="tx1"/>
            </a:solidFill>
            <a:miter lim="800000"/>
            <a:headEnd/>
            <a:tailEnd/>
          </a:ln>
        </p:spPr>
      </p:pic>
      <p:sp>
        <p:nvSpPr>
          <p:cNvPr id="81923" name="Text Box 2"/>
          <p:cNvSpPr txBox="1">
            <a:spLocks noChangeArrowheads="1"/>
          </p:cNvSpPr>
          <p:nvPr/>
        </p:nvSpPr>
        <p:spPr bwMode="auto">
          <a:xfrm>
            <a:off x="304800" y="3810000"/>
            <a:ext cx="8077200" cy="2743200"/>
          </a:xfrm>
          <a:prstGeom prst="rect">
            <a:avLst/>
          </a:prstGeom>
          <a:solidFill>
            <a:srgbClr val="FFFFFF"/>
          </a:solidFill>
          <a:ln w="9525">
            <a:solidFill>
              <a:srgbClr val="000000"/>
            </a:solidFill>
            <a:miter lim="800000"/>
            <a:headEnd/>
            <a:tailEnd/>
          </a:ln>
        </p:spPr>
        <p:txBody>
          <a:bodyPr/>
          <a:lstStyle/>
          <a:p>
            <a:pPr>
              <a:spcAft>
                <a:spcPts val="1000"/>
              </a:spcAft>
            </a:pPr>
            <a:r>
              <a:rPr lang="en-US" altLang="en-US" sz="1100" dirty="0">
                <a:latin typeface="Calibri" pitchFamily="34" charset="0"/>
              </a:rPr>
              <a:t>This message is to confirm your service1998 on the Georgia URISA Board of Directors for four years:</a:t>
            </a:r>
          </a:p>
          <a:p>
            <a:r>
              <a:rPr lang="en-US" altLang="en-US" sz="1100" dirty="0">
                <a:latin typeface="Calibri" pitchFamily="34" charset="0"/>
              </a:rPr>
              <a:t>2000 (Secretary)</a:t>
            </a:r>
          </a:p>
          <a:p>
            <a:r>
              <a:rPr lang="en-US" altLang="en-US" sz="1100" dirty="0">
                <a:latin typeface="Calibri" pitchFamily="34" charset="0"/>
              </a:rPr>
              <a:t>2001 (Treasurer)</a:t>
            </a:r>
          </a:p>
          <a:p>
            <a:r>
              <a:rPr lang="en-US" altLang="en-US" sz="1100" dirty="0">
                <a:latin typeface="Calibri" pitchFamily="34" charset="0"/>
              </a:rPr>
              <a:t>2002 (Treasurer)</a:t>
            </a:r>
          </a:p>
          <a:p>
            <a:r>
              <a:rPr lang="en-US" altLang="en-US" sz="1100" dirty="0">
                <a:latin typeface="Calibri" pitchFamily="34" charset="0"/>
              </a:rPr>
              <a:t>2003 (Vice President)</a:t>
            </a:r>
          </a:p>
          <a:p>
            <a:endParaRPr lang="en-US" altLang="en-US" sz="1100" dirty="0">
              <a:latin typeface="Calibri" pitchFamily="34" charset="0"/>
            </a:endParaRPr>
          </a:p>
          <a:p>
            <a:r>
              <a:rPr lang="en-US" altLang="en-US" sz="1100" dirty="0">
                <a:latin typeface="Calibri" pitchFamily="34" charset="0"/>
              </a:rPr>
              <a:t>Please let me know if you require additional information.</a:t>
            </a:r>
          </a:p>
          <a:p>
            <a:endParaRPr lang="en-US" altLang="en-US" sz="1100" dirty="0">
              <a:latin typeface="Calibri" pitchFamily="34" charset="0"/>
            </a:endParaRPr>
          </a:p>
          <a:p>
            <a:r>
              <a:rPr lang="en-US" altLang="en-US" sz="1100" dirty="0">
                <a:latin typeface="Calibri" pitchFamily="34" charset="0"/>
              </a:rPr>
              <a:t>Regards.</a:t>
            </a:r>
          </a:p>
          <a:p>
            <a:endParaRPr lang="en-US" altLang="en-US" sz="1100" dirty="0">
              <a:latin typeface="Calibri" pitchFamily="34" charset="0"/>
            </a:endParaRPr>
          </a:p>
          <a:p>
            <a:r>
              <a:rPr lang="en-US" altLang="en-US" sz="1100" dirty="0">
                <a:latin typeface="Calibri" pitchFamily="34" charset="0"/>
              </a:rPr>
              <a:t>Bruce Taylor</a:t>
            </a:r>
          </a:p>
          <a:p>
            <a:r>
              <a:rPr lang="en-US" altLang="en-US" sz="1100" dirty="0">
                <a:latin typeface="Calibri" pitchFamily="34" charset="0"/>
              </a:rPr>
              <a:t>Georgia URISA President</a:t>
            </a:r>
            <a:endParaRPr lang="en-US" altLang="en-US" sz="1800" dirty="0">
              <a:latin typeface="Arial" pitchFamily="34" charset="0"/>
            </a:endParaRPr>
          </a:p>
        </p:txBody>
      </p:sp>
      <p:sp>
        <p:nvSpPr>
          <p:cNvPr id="231426"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latin typeface="Arial" pitchFamily="34" charset="0"/>
                <a:cs typeface="Arial" pitchFamily="34" charset="0"/>
              </a:rPr>
              <a:t>GIS Professional Association Involvement</a:t>
            </a:r>
            <a:r>
              <a:rPr lang="en-US" dirty="0"/>
              <a:t> </a:t>
            </a:r>
          </a:p>
        </p:txBody>
      </p:sp>
      <p:sp>
        <p:nvSpPr>
          <p:cNvPr id="81925" name="Rectangle 9"/>
          <p:cNvSpPr>
            <a:spLocks noChangeArrowheads="1"/>
          </p:cNvSpPr>
          <p:nvPr/>
        </p:nvSpPr>
        <p:spPr bwMode="auto">
          <a:xfrm>
            <a:off x="304800" y="5867400"/>
            <a:ext cx="1600200" cy="228600"/>
          </a:xfrm>
          <a:prstGeom prst="rect">
            <a:avLst/>
          </a:prstGeom>
          <a:solidFill>
            <a:schemeClr val="tx1"/>
          </a:solidFill>
          <a:ln w="9525">
            <a:solidFill>
              <a:schemeClr val="tx1"/>
            </a:solidFill>
            <a:miter lim="800000"/>
            <a:headEnd/>
            <a:tailEnd/>
          </a:ln>
        </p:spPr>
        <p:txBody>
          <a:bodyPr wrap="none" anchor="ctr"/>
          <a:lstStyle/>
          <a:p>
            <a:endParaRPr lang="en-US" altLang="en-US" dirty="0"/>
          </a:p>
        </p:txBody>
      </p:sp>
      <p:sp>
        <p:nvSpPr>
          <p:cNvPr id="81926" name="Rectangle 8"/>
          <p:cNvSpPr>
            <a:spLocks noChangeArrowheads="1"/>
          </p:cNvSpPr>
          <p:nvPr/>
        </p:nvSpPr>
        <p:spPr bwMode="auto">
          <a:xfrm>
            <a:off x="381000" y="5638800"/>
            <a:ext cx="838200" cy="152400"/>
          </a:xfrm>
          <a:prstGeom prst="rect">
            <a:avLst/>
          </a:prstGeom>
          <a:solidFill>
            <a:schemeClr val="tx1"/>
          </a:solidFill>
          <a:ln w="9525">
            <a:solidFill>
              <a:schemeClr val="tx1"/>
            </a:solidFill>
            <a:miter lim="800000"/>
            <a:headEnd/>
            <a:tailEnd/>
          </a:ln>
        </p:spPr>
        <p:txBody>
          <a:bodyPr wrap="none" anchor="ctr"/>
          <a:lstStyle/>
          <a:p>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1026"/>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GIS Conference Participation</a:t>
            </a:r>
          </a:p>
        </p:txBody>
      </p:sp>
      <p:pic>
        <p:nvPicPr>
          <p:cNvPr id="82947" name="Picture 1029"/>
          <p:cNvPicPr>
            <a:picLocks noChangeAspect="1" noChangeArrowheads="1"/>
          </p:cNvPicPr>
          <p:nvPr/>
        </p:nvPicPr>
        <p:blipFill>
          <a:blip r:embed="rId2" cstate="print"/>
          <a:srcRect/>
          <a:stretch>
            <a:fillRect/>
          </a:stretch>
        </p:blipFill>
        <p:spPr bwMode="auto">
          <a:xfrm>
            <a:off x="304800" y="3581400"/>
            <a:ext cx="8610600" cy="2500313"/>
          </a:xfrm>
          <a:prstGeom prst="rect">
            <a:avLst/>
          </a:prstGeom>
          <a:noFill/>
          <a:ln w="9525">
            <a:solidFill>
              <a:schemeClr val="tx1"/>
            </a:solidFill>
            <a:miter lim="800000"/>
            <a:headEnd/>
            <a:tailEnd/>
          </a:ln>
        </p:spPr>
      </p:pic>
      <p:sp>
        <p:nvSpPr>
          <p:cNvPr id="82948" name="Oval 1030"/>
          <p:cNvSpPr>
            <a:spLocks noChangeArrowheads="1"/>
          </p:cNvSpPr>
          <p:nvPr/>
        </p:nvSpPr>
        <p:spPr bwMode="auto">
          <a:xfrm>
            <a:off x="0" y="5410200"/>
            <a:ext cx="3276600" cy="762000"/>
          </a:xfrm>
          <a:prstGeom prst="ellipse">
            <a:avLst/>
          </a:prstGeom>
          <a:noFill/>
          <a:ln w="47625">
            <a:solidFill>
              <a:srgbClr val="FF0000"/>
            </a:solidFill>
            <a:miter lim="800000"/>
            <a:headEnd/>
            <a:tailEnd/>
          </a:ln>
        </p:spPr>
        <p:txBody>
          <a:bodyPr wrap="none" anchor="ctr"/>
          <a:lstStyle/>
          <a:p>
            <a:endParaRPr lang="en-US" altLang="en-US" dirty="0"/>
          </a:p>
        </p:txBody>
      </p:sp>
      <p:pic>
        <p:nvPicPr>
          <p:cNvPr id="82949" name="Picture 1031"/>
          <p:cNvPicPr>
            <a:picLocks noChangeAspect="1" noChangeArrowheads="1"/>
          </p:cNvPicPr>
          <p:nvPr/>
        </p:nvPicPr>
        <p:blipFill>
          <a:blip r:embed="rId3" cstate="print"/>
          <a:srcRect/>
          <a:stretch>
            <a:fillRect/>
          </a:stretch>
        </p:blipFill>
        <p:spPr bwMode="auto">
          <a:xfrm>
            <a:off x="304800" y="1981200"/>
            <a:ext cx="8201025" cy="14478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GIS Workshop Instruction</a:t>
            </a:r>
          </a:p>
        </p:txBody>
      </p:sp>
      <p:pic>
        <p:nvPicPr>
          <p:cNvPr id="83971" name="Picture 5"/>
          <p:cNvPicPr>
            <a:picLocks noChangeAspect="1" noChangeArrowheads="1"/>
          </p:cNvPicPr>
          <p:nvPr/>
        </p:nvPicPr>
        <p:blipFill>
          <a:blip r:embed="rId2" cstate="print"/>
          <a:srcRect/>
          <a:stretch>
            <a:fillRect/>
          </a:stretch>
        </p:blipFill>
        <p:spPr bwMode="auto">
          <a:xfrm>
            <a:off x="762000" y="1828800"/>
            <a:ext cx="7315200" cy="5029200"/>
          </a:xfrm>
          <a:prstGeom prst="rect">
            <a:avLst/>
          </a:prstGeom>
          <a:noFill/>
          <a:ln w="9525">
            <a:noFill/>
            <a:miter lim="800000"/>
            <a:headEnd/>
            <a:tailEnd/>
          </a:ln>
        </p:spPr>
      </p:pic>
      <p:sp>
        <p:nvSpPr>
          <p:cNvPr id="83972" name="Rectangle 6"/>
          <p:cNvSpPr>
            <a:spLocks noChangeArrowheads="1"/>
          </p:cNvSpPr>
          <p:nvPr/>
        </p:nvSpPr>
        <p:spPr bwMode="auto">
          <a:xfrm>
            <a:off x="3429000" y="3581400"/>
            <a:ext cx="1905000" cy="609600"/>
          </a:xfrm>
          <a:prstGeom prst="rect">
            <a:avLst/>
          </a:prstGeom>
          <a:solidFill>
            <a:schemeClr val="tx1"/>
          </a:solidFill>
          <a:ln w="9525">
            <a:solidFill>
              <a:schemeClr val="tx1"/>
            </a:solidFill>
            <a:miter lim="800000"/>
            <a:headEnd/>
            <a:tailEnd/>
          </a:ln>
        </p:spPr>
        <p:txBody>
          <a:bodyPr wrap="none" anchor="ctr"/>
          <a:lstStyle/>
          <a:p>
            <a:endParaRPr lang="en-US" altLang="en-US" dirty="0"/>
          </a:p>
        </p:txBody>
      </p:sp>
      <p:sp>
        <p:nvSpPr>
          <p:cNvPr id="83973" name="Oval 8"/>
          <p:cNvSpPr>
            <a:spLocks noChangeArrowheads="1"/>
          </p:cNvSpPr>
          <p:nvPr/>
        </p:nvSpPr>
        <p:spPr bwMode="auto">
          <a:xfrm>
            <a:off x="1600200" y="5486400"/>
            <a:ext cx="2743200" cy="838200"/>
          </a:xfrm>
          <a:prstGeom prst="ellipse">
            <a:avLst/>
          </a:prstGeom>
          <a:noFill/>
          <a:ln w="47625">
            <a:solidFill>
              <a:srgbClr val="FF0000"/>
            </a:solidFill>
            <a:miter lim="800000"/>
            <a:headEnd/>
            <a:tailEnd/>
          </a:ln>
        </p:spPr>
        <p:txBody>
          <a:bodyPr wrap="none" anchor="ctr"/>
          <a:lstStyle/>
          <a:p>
            <a:endParaRPr lang="en-US" altLang="en-US" dirty="0"/>
          </a:p>
        </p:txBody>
      </p:sp>
      <p:sp>
        <p:nvSpPr>
          <p:cNvPr id="83974" name="Text Box 9"/>
          <p:cNvSpPr txBox="1">
            <a:spLocks noChangeArrowheads="1"/>
          </p:cNvSpPr>
          <p:nvPr/>
        </p:nvSpPr>
        <p:spPr bwMode="auto">
          <a:xfrm>
            <a:off x="5638800" y="762000"/>
            <a:ext cx="3124200" cy="3425825"/>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dirty="0">
                <a:solidFill>
                  <a:srgbClr val="FF3300"/>
                </a:solidFill>
              </a:rPr>
              <a:t>Documentation may include a copy of the certificate, listing in a conference program, or a letter from the sponsoring organization. </a:t>
            </a:r>
          </a:p>
        </p:txBody>
      </p:sp>
      <p:sp>
        <p:nvSpPr>
          <p:cNvPr id="83975" name="Line 10"/>
          <p:cNvSpPr>
            <a:spLocks noChangeShapeType="1"/>
          </p:cNvSpPr>
          <p:nvPr/>
        </p:nvSpPr>
        <p:spPr bwMode="auto">
          <a:xfrm flipH="1">
            <a:off x="4114800" y="4191000"/>
            <a:ext cx="2362200" cy="1447800"/>
          </a:xfrm>
          <a:prstGeom prst="line">
            <a:avLst/>
          </a:prstGeom>
          <a:noFill/>
          <a:ln w="47625">
            <a:solidFill>
              <a:srgbClr val="FF0000"/>
            </a:solidFill>
            <a:miter lim="800000"/>
            <a:headEnd/>
            <a:tailEnd type="triangle" w="med" len="med"/>
          </a:ln>
        </p:spPr>
        <p:txBody>
          <a:bodyPr wrap="none"/>
          <a:lstStyle/>
          <a:p>
            <a:endParaRPr lang="en-US" dirty="0"/>
          </a:p>
        </p:txBody>
      </p:sp>
      <p:sp>
        <p:nvSpPr>
          <p:cNvPr id="83976" name="Text Box 3"/>
          <p:cNvSpPr txBox="1">
            <a:spLocks noChangeArrowheads="1"/>
          </p:cNvSpPr>
          <p:nvPr/>
        </p:nvSpPr>
        <p:spPr bwMode="auto">
          <a:xfrm>
            <a:off x="4953000" y="5257800"/>
            <a:ext cx="803275" cy="233363"/>
          </a:xfrm>
          <a:prstGeom prst="rect">
            <a:avLst/>
          </a:prstGeom>
          <a:solidFill>
            <a:srgbClr val="FFFFFF"/>
          </a:solidFill>
          <a:ln w="9525">
            <a:solidFill>
              <a:srgbClr val="FFFFFF"/>
            </a:solidFill>
            <a:miter lim="800000"/>
            <a:headEnd/>
            <a:tailEnd/>
          </a:ln>
        </p:spPr>
        <p:txBody>
          <a:bodyPr/>
          <a:lstStyle/>
          <a:p>
            <a:pPr>
              <a:spcAft>
                <a:spcPts val="1000"/>
              </a:spcAft>
            </a:pPr>
            <a:r>
              <a:rPr lang="en-US" altLang="en-US" sz="1100" dirty="0">
                <a:latin typeface="Calibri" pitchFamily="34" charset="0"/>
              </a:rPr>
              <a:t>May 2008</a:t>
            </a:r>
            <a:endParaRPr lang="en-US" altLang="en-US" sz="1800" dirty="0">
              <a:latin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1447800" y="2286000"/>
            <a:ext cx="6981825" cy="3292475"/>
          </a:xfrm>
          <a:prstGeom prst="rect">
            <a:avLst/>
          </a:prstGeom>
          <a:solidFill>
            <a:srgbClr val="FFFFFF"/>
          </a:solidFill>
          <a:ln w="9525">
            <a:solidFill>
              <a:srgbClr val="000000"/>
            </a:solidFill>
            <a:miter lim="800000"/>
            <a:headEnd/>
            <a:tailEnd/>
          </a:ln>
        </p:spPr>
        <p:txBody>
          <a:bodyPr/>
          <a:lstStyle/>
          <a:p>
            <a:pPr algn="ctr">
              <a:spcAft>
                <a:spcPts val="1000"/>
              </a:spcAft>
            </a:pPr>
            <a:r>
              <a:rPr lang="en-US" altLang="en-US" sz="2000" dirty="0">
                <a:latin typeface="Calibri" pitchFamily="34" charset="0"/>
              </a:rPr>
              <a:t>GIS in Business ‘08</a:t>
            </a:r>
          </a:p>
          <a:p>
            <a:pPr algn="ctr">
              <a:spcAft>
                <a:spcPts val="1000"/>
              </a:spcAft>
            </a:pPr>
            <a:r>
              <a:rPr lang="en-US" altLang="en-US" sz="2000" dirty="0">
                <a:latin typeface="Calibri" pitchFamily="34" charset="0"/>
              </a:rPr>
              <a:t>Conference Proceedings</a:t>
            </a:r>
          </a:p>
          <a:p>
            <a:pPr>
              <a:spcAft>
                <a:spcPts val="1000"/>
              </a:spcAft>
            </a:pPr>
            <a:endParaRPr lang="en-US" altLang="en-US" sz="1100" dirty="0">
              <a:latin typeface="Times New Roman" pitchFamily="18" charset="0"/>
            </a:endParaRPr>
          </a:p>
          <a:p>
            <a:pPr>
              <a:spcAft>
                <a:spcPts val="1000"/>
              </a:spcAft>
            </a:pPr>
            <a:endParaRPr lang="en-US" altLang="en-US" sz="1100" dirty="0">
              <a:latin typeface="Times New Roman" pitchFamily="18" charset="0"/>
            </a:endParaRPr>
          </a:p>
          <a:p>
            <a:pPr>
              <a:spcAft>
                <a:spcPts val="1000"/>
              </a:spcAft>
            </a:pPr>
            <a:r>
              <a:rPr lang="en-US" altLang="en-US" sz="1100" dirty="0">
                <a:latin typeface="Times New Roman" pitchFamily="18" charset="0"/>
              </a:rPr>
              <a:t>					</a:t>
            </a:r>
            <a:r>
              <a:rPr lang="en-US" altLang="en-US" sz="1100" dirty="0">
                <a:latin typeface="Calibri" pitchFamily="34" charset="0"/>
              </a:rPr>
              <a:t>July 9-12, 2008</a:t>
            </a:r>
          </a:p>
          <a:p>
            <a:pPr>
              <a:spcAft>
                <a:spcPts val="1000"/>
              </a:spcAft>
            </a:pPr>
            <a:r>
              <a:rPr lang="en-US" altLang="en-US" sz="1100" dirty="0">
                <a:latin typeface="Calibri" pitchFamily="34" charset="0"/>
              </a:rPr>
              <a:t>					San Francisco</a:t>
            </a:r>
          </a:p>
          <a:p>
            <a:pPr>
              <a:spcAft>
                <a:spcPts val="1000"/>
              </a:spcAft>
            </a:pPr>
            <a:r>
              <a:rPr lang="en-US" altLang="en-US" sz="1100" dirty="0">
                <a:latin typeface="Calibri" pitchFamily="34" charset="0"/>
              </a:rPr>
              <a:t>					Hilton and Towers</a:t>
            </a:r>
          </a:p>
          <a:p>
            <a:pPr>
              <a:spcAft>
                <a:spcPts val="1000"/>
              </a:spcAft>
            </a:pPr>
            <a:r>
              <a:rPr lang="en-US" altLang="en-US" sz="1100" dirty="0">
                <a:latin typeface="Calibri" pitchFamily="34" charset="0"/>
              </a:rPr>
              <a:t>					San Francisco, California, USA</a:t>
            </a:r>
          </a:p>
          <a:p>
            <a:endParaRPr lang="en-US" altLang="en-US" sz="1800" dirty="0">
              <a:latin typeface="Arial" pitchFamily="34" charset="0"/>
            </a:endParaRPr>
          </a:p>
        </p:txBody>
      </p:sp>
      <p:pic>
        <p:nvPicPr>
          <p:cNvPr id="84995" name="Picture 7"/>
          <p:cNvPicPr>
            <a:picLocks noChangeAspect="1" noChangeArrowheads="1"/>
          </p:cNvPicPr>
          <p:nvPr/>
        </p:nvPicPr>
        <p:blipFill>
          <a:blip r:embed="rId2" cstate="print"/>
          <a:srcRect/>
          <a:stretch>
            <a:fillRect/>
          </a:stretch>
        </p:blipFill>
        <p:spPr bwMode="auto">
          <a:xfrm>
            <a:off x="228600" y="3200400"/>
            <a:ext cx="5562600" cy="2562225"/>
          </a:xfrm>
          <a:prstGeom prst="rect">
            <a:avLst/>
          </a:prstGeom>
          <a:noFill/>
          <a:ln w="9525">
            <a:solidFill>
              <a:schemeClr val="tx1"/>
            </a:solidFill>
            <a:miter lim="800000"/>
            <a:headEnd/>
            <a:tailEnd/>
          </a:ln>
        </p:spPr>
      </p:pic>
      <p:sp>
        <p:nvSpPr>
          <p:cNvPr id="234498"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Conference Presentation/Poster </a:t>
            </a:r>
          </a:p>
        </p:txBody>
      </p:sp>
      <p:sp>
        <p:nvSpPr>
          <p:cNvPr id="84997" name="Text Box 4"/>
          <p:cNvSpPr txBox="1">
            <a:spLocks noChangeArrowheads="1"/>
          </p:cNvSpPr>
          <p:nvPr/>
        </p:nvSpPr>
        <p:spPr bwMode="auto">
          <a:xfrm>
            <a:off x="3505200" y="3048000"/>
            <a:ext cx="5334000" cy="1600200"/>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dirty="0">
                <a:solidFill>
                  <a:srgbClr val="FF3300"/>
                </a:solidFill>
                <a:latin typeface="Arial" pitchFamily="34" charset="0"/>
                <a:cs typeface="Arial" pitchFamily="34" charset="0"/>
              </a:rPr>
              <a:t>A copy of the relevant pages from the program or an acceptance letter from the organization sponsoring the event is acceptable documentation.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8"/>
          <p:cNvPicPr>
            <a:picLocks noChangeAspect="1" noChangeArrowheads="1"/>
          </p:cNvPicPr>
          <p:nvPr/>
        </p:nvPicPr>
        <p:blipFill>
          <a:blip r:embed="rId2" cstate="print"/>
          <a:srcRect/>
          <a:stretch>
            <a:fillRect/>
          </a:stretch>
        </p:blipFill>
        <p:spPr bwMode="auto">
          <a:xfrm>
            <a:off x="304800" y="1828800"/>
            <a:ext cx="8610600" cy="1371600"/>
          </a:xfrm>
          <a:prstGeom prst="rect">
            <a:avLst/>
          </a:prstGeom>
          <a:noFill/>
          <a:ln w="9525">
            <a:noFill/>
            <a:miter lim="800000"/>
            <a:headEnd/>
            <a:tailEnd/>
          </a:ln>
        </p:spPr>
      </p:pic>
      <p:sp>
        <p:nvSpPr>
          <p:cNvPr id="235522"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GIS Awards </a:t>
            </a:r>
            <a:br>
              <a:rPr lang="en-US" b="1" dirty="0">
                <a:effectLst>
                  <a:outerShdw blurRad="38100" dist="38100" dir="2700000" algn="tl">
                    <a:srgbClr val="000000"/>
                  </a:outerShdw>
                </a:effectLst>
              </a:rPr>
            </a:br>
            <a:r>
              <a:rPr lang="en-US" b="1" dirty="0">
                <a:effectLst>
                  <a:outerShdw blurRad="38100" dist="38100" dir="2700000" algn="tl">
                    <a:srgbClr val="000000"/>
                  </a:outerShdw>
                </a:effectLst>
              </a:rPr>
              <a:t>Received</a:t>
            </a:r>
          </a:p>
        </p:txBody>
      </p:sp>
      <p:pic>
        <p:nvPicPr>
          <p:cNvPr id="86020" name="Picture 6"/>
          <p:cNvPicPr>
            <a:picLocks noChangeAspect="1" noChangeArrowheads="1"/>
          </p:cNvPicPr>
          <p:nvPr/>
        </p:nvPicPr>
        <p:blipFill>
          <a:blip r:embed="rId3" cstate="print"/>
          <a:srcRect/>
          <a:stretch>
            <a:fillRect/>
          </a:stretch>
        </p:blipFill>
        <p:spPr bwMode="auto">
          <a:xfrm>
            <a:off x="1371600" y="3276600"/>
            <a:ext cx="6151563" cy="3384550"/>
          </a:xfrm>
          <a:prstGeom prst="rect">
            <a:avLst/>
          </a:prstGeom>
          <a:noFill/>
          <a:ln w="9525">
            <a:solidFill>
              <a:schemeClr val="tx1"/>
            </a:solidFill>
            <a:miter lim="800000"/>
            <a:headEnd/>
            <a:tailEnd/>
          </a:ln>
        </p:spPr>
      </p:pic>
      <p:sp>
        <p:nvSpPr>
          <p:cNvPr id="86021" name="Oval 7"/>
          <p:cNvSpPr>
            <a:spLocks noChangeArrowheads="1"/>
          </p:cNvSpPr>
          <p:nvPr/>
        </p:nvSpPr>
        <p:spPr bwMode="auto">
          <a:xfrm>
            <a:off x="1219200" y="3124200"/>
            <a:ext cx="2895600" cy="990600"/>
          </a:xfrm>
          <a:prstGeom prst="ellipse">
            <a:avLst/>
          </a:prstGeom>
          <a:noFill/>
          <a:ln w="47625">
            <a:solidFill>
              <a:srgbClr val="FF0000"/>
            </a:solidFill>
            <a:miter lim="800000"/>
            <a:headEnd/>
            <a:tailEnd/>
          </a:ln>
        </p:spPr>
        <p:txBody>
          <a:bodyPr wrap="none" anchor="ctr"/>
          <a:lstStyle/>
          <a:p>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7" name="Rectangle 3"/>
          <p:cNvSpPr>
            <a:spLocks noGrp="1" noChangeArrowheads="1"/>
          </p:cNvSpPr>
          <p:nvPr>
            <p:ph type="title"/>
          </p:nvPr>
        </p:nvSpPr>
        <p:spPr>
          <a:xfrm>
            <a:off x="981075" y="609600"/>
            <a:ext cx="8162925" cy="762000"/>
          </a:xfrm>
        </p:spPr>
        <p:txBody>
          <a:bodyPr/>
          <a:lstStyle/>
          <a:p>
            <a:pPr eaLnBrk="1" hangingPunct="1">
              <a:defRPr/>
            </a:pPr>
            <a:r>
              <a:rPr lang="en-US" b="1" dirty="0">
                <a:effectLst>
                  <a:outerShdw blurRad="38100" dist="38100" dir="2700000" algn="tl">
                    <a:srgbClr val="000000"/>
                  </a:outerShdw>
                </a:effectLst>
              </a:rPr>
              <a:t>GIS Volunteer Efforts</a:t>
            </a:r>
          </a:p>
        </p:txBody>
      </p:sp>
      <p:pic>
        <p:nvPicPr>
          <p:cNvPr id="87043" name="Picture 6"/>
          <p:cNvPicPr>
            <a:picLocks noChangeAspect="1" noChangeArrowheads="1"/>
          </p:cNvPicPr>
          <p:nvPr/>
        </p:nvPicPr>
        <p:blipFill>
          <a:blip r:embed="rId2" cstate="print"/>
          <a:srcRect/>
          <a:stretch>
            <a:fillRect/>
          </a:stretch>
        </p:blipFill>
        <p:spPr bwMode="auto">
          <a:xfrm>
            <a:off x="0" y="1752600"/>
            <a:ext cx="8696325" cy="1371600"/>
          </a:xfrm>
          <a:prstGeom prst="rect">
            <a:avLst/>
          </a:prstGeom>
          <a:noFill/>
          <a:ln w="9525">
            <a:noFill/>
            <a:miter lim="800000"/>
            <a:headEnd/>
            <a:tailEnd/>
          </a:ln>
        </p:spPr>
      </p:pic>
      <p:pic>
        <p:nvPicPr>
          <p:cNvPr id="87044" name="Picture 7"/>
          <p:cNvPicPr>
            <a:picLocks noChangeAspect="1" noChangeArrowheads="1"/>
          </p:cNvPicPr>
          <p:nvPr/>
        </p:nvPicPr>
        <p:blipFill>
          <a:blip r:embed="rId3" cstate="print"/>
          <a:srcRect/>
          <a:stretch>
            <a:fillRect/>
          </a:stretch>
        </p:blipFill>
        <p:spPr bwMode="auto">
          <a:xfrm>
            <a:off x="1752600" y="2971800"/>
            <a:ext cx="5819775" cy="3886200"/>
          </a:xfrm>
          <a:prstGeom prst="rect">
            <a:avLst/>
          </a:prstGeom>
          <a:noFill/>
          <a:ln w="9525">
            <a:solidFill>
              <a:schemeClr val="tx1"/>
            </a:solidFill>
            <a:miter lim="800000"/>
            <a:headEnd/>
            <a:tailEnd/>
          </a:ln>
        </p:spPr>
      </p:pic>
      <p:sp>
        <p:nvSpPr>
          <p:cNvPr id="87045" name="Oval 8"/>
          <p:cNvSpPr>
            <a:spLocks noChangeArrowheads="1"/>
          </p:cNvSpPr>
          <p:nvPr/>
        </p:nvSpPr>
        <p:spPr bwMode="auto">
          <a:xfrm>
            <a:off x="1447800" y="5486400"/>
            <a:ext cx="5867400" cy="1371600"/>
          </a:xfrm>
          <a:prstGeom prst="ellipse">
            <a:avLst/>
          </a:prstGeom>
          <a:noFill/>
          <a:ln w="47625">
            <a:solidFill>
              <a:srgbClr val="FF0000"/>
            </a:solidFill>
            <a:miter lim="800000"/>
            <a:headEnd/>
            <a:tailEnd/>
          </a:ln>
        </p:spPr>
        <p:txBody>
          <a:bodyPr wrap="none" anchor="ctr"/>
          <a:lstStyle/>
          <a:p>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outerShdw>
                </a:effectLst>
              </a:rPr>
              <a:t>Other GIS </a:t>
            </a:r>
            <a:br>
              <a:rPr lang="en-US" b="1" dirty="0">
                <a:effectLst>
                  <a:outerShdw blurRad="38100" dist="38100" dir="2700000" algn="tl">
                    <a:srgbClr val="000000"/>
                  </a:outerShdw>
                </a:effectLst>
              </a:rPr>
            </a:br>
            <a:r>
              <a:rPr lang="en-US" b="1" dirty="0">
                <a:effectLst>
                  <a:outerShdw blurRad="38100" dist="38100" dir="2700000" algn="tl">
                    <a:srgbClr val="000000"/>
                  </a:outerShdw>
                </a:effectLst>
              </a:rPr>
              <a:t>Contributions</a:t>
            </a:r>
          </a:p>
        </p:txBody>
      </p:sp>
      <p:pic>
        <p:nvPicPr>
          <p:cNvPr id="88067" name="Picture 5"/>
          <p:cNvPicPr>
            <a:picLocks noChangeAspect="1" noChangeArrowheads="1"/>
          </p:cNvPicPr>
          <p:nvPr/>
        </p:nvPicPr>
        <p:blipFill>
          <a:blip r:embed="rId2" cstate="print"/>
          <a:srcRect/>
          <a:stretch>
            <a:fillRect/>
          </a:stretch>
        </p:blipFill>
        <p:spPr bwMode="auto">
          <a:xfrm>
            <a:off x="228600" y="1981200"/>
            <a:ext cx="8610600" cy="1314450"/>
          </a:xfrm>
          <a:prstGeom prst="rect">
            <a:avLst/>
          </a:prstGeom>
          <a:noFill/>
          <a:ln w="9525">
            <a:noFill/>
            <a:miter lim="800000"/>
            <a:headEnd/>
            <a:tailEnd/>
          </a:ln>
        </p:spPr>
      </p:pic>
      <p:pic>
        <p:nvPicPr>
          <p:cNvPr id="88068" name="Picture 8"/>
          <p:cNvPicPr>
            <a:picLocks noChangeAspect="1" noChangeArrowheads="1"/>
          </p:cNvPicPr>
          <p:nvPr/>
        </p:nvPicPr>
        <p:blipFill>
          <a:blip r:embed="rId3" cstate="print"/>
          <a:srcRect/>
          <a:stretch>
            <a:fillRect/>
          </a:stretch>
        </p:blipFill>
        <p:spPr bwMode="auto">
          <a:xfrm>
            <a:off x="609600" y="3810000"/>
            <a:ext cx="5572125" cy="2438400"/>
          </a:xfrm>
          <a:prstGeom prst="rect">
            <a:avLst/>
          </a:prstGeom>
          <a:noFill/>
          <a:ln w="9525">
            <a:noFill/>
            <a:miter lim="800000"/>
            <a:headEnd/>
            <a:tailEnd/>
          </a:ln>
        </p:spPr>
      </p:pic>
      <p:sp>
        <p:nvSpPr>
          <p:cNvPr id="88069" name="Text Box 9"/>
          <p:cNvSpPr txBox="1">
            <a:spLocks noChangeArrowheads="1"/>
          </p:cNvSpPr>
          <p:nvPr/>
        </p:nvSpPr>
        <p:spPr bwMode="auto">
          <a:xfrm>
            <a:off x="5715000" y="3124200"/>
            <a:ext cx="3429000" cy="3425825"/>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dirty="0">
                <a:solidFill>
                  <a:srgbClr val="FF3300"/>
                </a:solidFill>
              </a:rPr>
              <a:t>Examples include GIS Day, Career Day, K-12, legislative initiative, etc. These must fall outside of the applicant’s professional responsibilities.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228600" y="0"/>
            <a:ext cx="8162925" cy="1754326"/>
          </a:xfrm>
        </p:spPr>
        <p:txBody>
          <a:bodyPr/>
          <a:lstStyle/>
          <a:p>
            <a:pPr eaLnBrk="1" hangingPunct="1">
              <a:defRPr/>
            </a:pPr>
            <a:r>
              <a:rPr lang="en-US" sz="3600" b="1" dirty="0">
                <a:effectLst>
                  <a:outerShdw blurRad="38100" dist="38100" dir="2700000" algn="tl">
                    <a:srgbClr val="000000"/>
                  </a:outerShdw>
                </a:effectLst>
              </a:rPr>
              <a:t>You have now completed the Contribution portion of the Portfolio</a:t>
            </a:r>
          </a:p>
        </p:txBody>
      </p:sp>
      <p:sp>
        <p:nvSpPr>
          <p:cNvPr id="94211" name="Rectangle 3"/>
          <p:cNvSpPr>
            <a:spLocks noChangeArrowheads="1"/>
          </p:cNvSpPr>
          <p:nvPr/>
        </p:nvSpPr>
        <p:spPr bwMode="auto">
          <a:xfrm>
            <a:off x="2528888" y="1404938"/>
            <a:ext cx="9144000" cy="0"/>
          </a:xfrm>
          <a:prstGeom prst="rect">
            <a:avLst/>
          </a:prstGeom>
          <a:noFill/>
          <a:ln w="9525">
            <a:noFill/>
            <a:miter lim="800000"/>
            <a:headEnd/>
            <a:tailEnd/>
          </a:ln>
        </p:spPr>
        <p:txBody>
          <a:bodyPr>
            <a:spAutoFit/>
          </a:bodyPr>
          <a:lstStyle/>
          <a:p>
            <a:endParaRPr lang="en-US" altLang="en-US" dirty="0"/>
          </a:p>
        </p:txBody>
      </p:sp>
      <p:pic>
        <p:nvPicPr>
          <p:cNvPr id="94212" name="Picture 4" descr="C:\Documents and Settings\scott.SCOTT\Local Settings\Temporary Internet Files\OLKA\IGS-Inst_2color.jpg"/>
          <p:cNvPicPr>
            <a:picLocks noChangeAspect="1" noChangeArrowheads="1"/>
          </p:cNvPicPr>
          <p:nvPr/>
        </p:nvPicPr>
        <p:blipFill>
          <a:blip r:embed="rId2" r:link="rId3" cstate="print"/>
          <a:srcRect/>
          <a:stretch>
            <a:fillRect/>
          </a:stretch>
        </p:blipFill>
        <p:spPr bwMode="auto">
          <a:xfrm>
            <a:off x="2590800" y="2286000"/>
            <a:ext cx="4086225" cy="4048125"/>
          </a:xfrm>
          <a:prstGeom prst="rect">
            <a:avLst/>
          </a:prstGeom>
          <a:noFill/>
          <a:ln w="9525">
            <a:noFill/>
            <a:miter lim="800000"/>
            <a:headEnd/>
            <a:tailEnd/>
          </a:ln>
        </p:spPr>
      </p:pic>
      <p:sp>
        <p:nvSpPr>
          <p:cNvPr id="94213" name="Text Box 5"/>
          <p:cNvSpPr txBox="1">
            <a:spLocks noChangeArrowheads="1"/>
          </p:cNvSpPr>
          <p:nvPr/>
        </p:nvSpPr>
        <p:spPr bwMode="auto">
          <a:xfrm>
            <a:off x="5334000" y="5486400"/>
            <a:ext cx="2438400" cy="1200329"/>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sz="1800" dirty="0">
                <a:solidFill>
                  <a:srgbClr val="FF3300"/>
                </a:solidFill>
              </a:rPr>
              <a:t>But you aren’t done yet! Continue with the other sections.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871538" y="862013"/>
            <a:ext cx="8162925" cy="762000"/>
          </a:xfrm>
        </p:spPr>
        <p:txBody>
          <a:bodyPr/>
          <a:lstStyle/>
          <a:p>
            <a:pPr eaLnBrk="1" hangingPunct="1">
              <a:defRPr/>
            </a:pPr>
            <a:r>
              <a:rPr lang="en-US" b="1" dirty="0">
                <a:effectLst>
                  <a:outerShdw blurRad="38100" dist="38100" dir="2700000" algn="tl">
                    <a:srgbClr val="000000"/>
                  </a:outerShdw>
                </a:effectLst>
              </a:rPr>
              <a:t>Any Questions?</a:t>
            </a:r>
          </a:p>
        </p:txBody>
      </p:sp>
      <p:sp>
        <p:nvSpPr>
          <p:cNvPr id="104451" name="Text Box 5"/>
          <p:cNvSpPr txBox="1">
            <a:spLocks noChangeArrowheads="1"/>
          </p:cNvSpPr>
          <p:nvPr/>
        </p:nvSpPr>
        <p:spPr bwMode="auto">
          <a:xfrm>
            <a:off x="762000" y="2971800"/>
            <a:ext cx="4572000" cy="1938338"/>
          </a:xfrm>
          <a:prstGeom prst="rect">
            <a:avLst/>
          </a:prstGeom>
          <a:noFill/>
          <a:ln w="9525">
            <a:noFill/>
            <a:miter lim="800000"/>
            <a:headEnd/>
            <a:tailEnd/>
          </a:ln>
        </p:spPr>
        <p:txBody>
          <a:bodyPr>
            <a:spAutoFit/>
          </a:bodyPr>
          <a:lstStyle/>
          <a:p>
            <a:r>
              <a:rPr lang="en-US" altLang="en-US" b="1" dirty="0"/>
              <a:t>Contact GISCI</a:t>
            </a:r>
          </a:p>
          <a:p>
            <a:r>
              <a:rPr lang="en-US" altLang="en-US" b="1" dirty="0">
                <a:hlinkClick r:id="rId2"/>
              </a:rPr>
              <a:t>www.gisci.org</a:t>
            </a:r>
            <a:endParaRPr lang="en-US" altLang="en-US" b="1" dirty="0"/>
          </a:p>
          <a:p>
            <a:r>
              <a:rPr lang="en-US" altLang="en-US" b="1" dirty="0"/>
              <a:t>Email: info@gisci.org</a:t>
            </a:r>
          </a:p>
          <a:p>
            <a:r>
              <a:rPr lang="en-US" altLang="en-US" b="1" dirty="0"/>
              <a:t>Phone 847-824-7768</a:t>
            </a:r>
          </a:p>
          <a:p>
            <a:r>
              <a:rPr lang="en-US" altLang="en-US" b="1" dirty="0"/>
              <a:t>Fax 847-824-6363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38100" y="304800"/>
            <a:ext cx="9067800" cy="1200329"/>
          </a:xfrm>
        </p:spPr>
        <p:txBody>
          <a:bodyPr/>
          <a:lstStyle/>
          <a:p>
            <a:pPr eaLnBrk="1" hangingPunct="1">
              <a:defRPr/>
            </a:pPr>
            <a:r>
              <a:rPr lang="en-US" sz="3600" b="1" dirty="0">
                <a:effectLst>
                  <a:outerShdw blurRad="38100" dist="38100" dir="2700000" algn="tl">
                    <a:srgbClr val="000000"/>
                  </a:outerShdw>
                </a:effectLst>
              </a:rPr>
              <a:t>Your GISCI Portfolio: Contributions to the Profession</a:t>
            </a:r>
          </a:p>
        </p:txBody>
      </p:sp>
      <p:sp>
        <p:nvSpPr>
          <p:cNvPr id="63491" name="Rectangle 3"/>
          <p:cNvSpPr>
            <a:spLocks noChangeArrowheads="1"/>
          </p:cNvSpPr>
          <p:nvPr/>
        </p:nvSpPr>
        <p:spPr bwMode="auto">
          <a:xfrm>
            <a:off x="2528888" y="1404938"/>
            <a:ext cx="9144000" cy="0"/>
          </a:xfrm>
          <a:prstGeom prst="rect">
            <a:avLst/>
          </a:prstGeom>
          <a:noFill/>
          <a:ln w="9525">
            <a:noFill/>
            <a:miter lim="800000"/>
            <a:headEnd/>
            <a:tailEnd/>
          </a:ln>
        </p:spPr>
        <p:txBody>
          <a:bodyPr>
            <a:spAutoFit/>
          </a:bodyPr>
          <a:lstStyle/>
          <a:p>
            <a:endParaRPr lang="en-US" altLang="en-US" dirty="0"/>
          </a:p>
        </p:txBody>
      </p:sp>
      <p:pic>
        <p:nvPicPr>
          <p:cNvPr id="63492" name="Picture 4" descr="C:\Documents and Settings\scott.SCOTT\Local Settings\Temporary Internet Files\OLKA\IGS-Inst_2color.jpg"/>
          <p:cNvPicPr>
            <a:picLocks noChangeAspect="1" noChangeArrowheads="1"/>
          </p:cNvPicPr>
          <p:nvPr/>
        </p:nvPicPr>
        <p:blipFill>
          <a:blip r:embed="rId2" r:link="rId3" cstate="print"/>
          <a:srcRect/>
          <a:stretch>
            <a:fillRect/>
          </a:stretch>
        </p:blipFill>
        <p:spPr bwMode="auto">
          <a:xfrm>
            <a:off x="2590800" y="2286000"/>
            <a:ext cx="4086225" cy="40481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b="1">
                <a:effectLst>
                  <a:outerShdw blurRad="38100" dist="38100" dir="2700000" algn="tl">
                    <a:srgbClr val="000000"/>
                  </a:outerShdw>
                </a:effectLst>
              </a:rPr>
              <a:t>Helpful Tip </a:t>
            </a:r>
            <a:br>
              <a:rPr lang="en-US" b="1">
                <a:effectLst>
                  <a:outerShdw blurRad="38100" dist="38100" dir="2700000" algn="tl">
                    <a:srgbClr val="000000"/>
                  </a:outerShdw>
                </a:effectLst>
              </a:rPr>
            </a:br>
            <a:r>
              <a:rPr lang="en-US" b="1">
                <a:effectLst>
                  <a:outerShdw blurRad="38100" dist="38100" dir="2700000" algn="tl">
                    <a:srgbClr val="000000"/>
                  </a:outerShdw>
                </a:effectLst>
              </a:rPr>
              <a:t>Before you Begin</a:t>
            </a:r>
          </a:p>
        </p:txBody>
      </p:sp>
      <p:sp>
        <p:nvSpPr>
          <p:cNvPr id="7171" name="Rectangle 3"/>
          <p:cNvSpPr>
            <a:spLocks noGrp="1" noChangeArrowheads="1"/>
          </p:cNvSpPr>
          <p:nvPr>
            <p:ph type="body" idx="1"/>
          </p:nvPr>
        </p:nvSpPr>
        <p:spPr>
          <a:xfrm>
            <a:off x="609600" y="1905000"/>
            <a:ext cx="7772400" cy="4114800"/>
          </a:xfrm>
        </p:spPr>
        <p:txBody>
          <a:bodyPr/>
          <a:lstStyle/>
          <a:p>
            <a:pPr eaLnBrk="1" hangingPunct="1"/>
            <a:r>
              <a:rPr lang="en-US" altLang="en-US">
                <a:latin typeface="Arial" pitchFamily="34" charset="0"/>
                <a:cs typeface="Arial" pitchFamily="34" charset="0"/>
              </a:rPr>
              <a:t>There is no benefit to documenting a high point total. The point total is used only during application assessment and is not noted or reflected in your final certificate. It is unnecessary to expend extensive effort documenting minor achievements </a:t>
            </a:r>
            <a:r>
              <a:rPr lang="en-US" altLang="en-US" i="1">
                <a:latin typeface="Arial" pitchFamily="34" charset="0"/>
                <a:cs typeface="Arial" pitchFamily="34" charset="0"/>
              </a:rPr>
              <a:t>unless the point values are needed to meet the minimum. </a:t>
            </a:r>
            <a:endParaRPr lang="en-US" altLang="en-US"/>
          </a:p>
        </p:txBody>
      </p:sp>
      <p:pic>
        <p:nvPicPr>
          <p:cNvPr id="7172" name="Picture 5" descr="http://www.thewritingworks.com/man_with_pile_of_papers_small.jpg"/>
          <p:cNvPicPr>
            <a:picLocks noChangeAspect="1" noChangeArrowheads="1"/>
          </p:cNvPicPr>
          <p:nvPr/>
        </p:nvPicPr>
        <p:blipFill>
          <a:blip r:embed="rId2" cstate="print"/>
          <a:srcRect/>
          <a:stretch>
            <a:fillRect/>
          </a:stretch>
        </p:blipFill>
        <p:spPr bwMode="auto">
          <a:xfrm>
            <a:off x="6858000" y="304800"/>
            <a:ext cx="1714500" cy="170338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871538" y="312738"/>
            <a:ext cx="8162925" cy="1311275"/>
          </a:xfrm>
        </p:spPr>
        <p:txBody>
          <a:bodyPr/>
          <a:lstStyle/>
          <a:p>
            <a:pPr eaLnBrk="1" hangingPunct="1">
              <a:defRPr/>
            </a:pPr>
            <a:r>
              <a:rPr lang="en-US" sz="4000" b="1" dirty="0">
                <a:effectLst>
                  <a:outerShdw blurRad="38100" dist="38100" dir="2700000" algn="tl">
                    <a:srgbClr val="000000"/>
                  </a:outerShdw>
                </a:effectLst>
              </a:rPr>
              <a:t>The Contributions to the Profession Component</a:t>
            </a:r>
          </a:p>
        </p:txBody>
      </p:sp>
      <p:sp>
        <p:nvSpPr>
          <p:cNvPr id="64515" name="Rectangle 3"/>
          <p:cNvSpPr>
            <a:spLocks noGrp="1" noChangeArrowheads="1"/>
          </p:cNvSpPr>
          <p:nvPr>
            <p:ph type="body" idx="1"/>
          </p:nvPr>
        </p:nvSpPr>
        <p:spPr/>
        <p:txBody>
          <a:bodyPr/>
          <a:lstStyle/>
          <a:p>
            <a:pPr eaLnBrk="1" hangingPunct="1">
              <a:buFont typeface="Wingdings" pitchFamily="2" charset="2"/>
              <a:buNone/>
            </a:pPr>
            <a:endParaRPr lang="en-US" altLang="en-US" dirty="0"/>
          </a:p>
          <a:p>
            <a:pPr eaLnBrk="1" hangingPunct="1"/>
            <a:r>
              <a:rPr lang="en-US" altLang="en-US" dirty="0"/>
              <a:t>The Applicant will need a minimum of 8.0 ‘Contributions to the Profession’ Points to satisfy this section.</a:t>
            </a:r>
          </a:p>
          <a:p>
            <a:pPr eaLnBrk="1" hangingPunct="1"/>
            <a:r>
              <a:rPr lang="en-US" altLang="en-US" dirty="0"/>
              <a:t>Extra contributions point can used for supplemental points. </a:t>
            </a:r>
          </a:p>
          <a:p>
            <a:pPr eaLnBrk="1" hangingPunct="1"/>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871538" y="423684"/>
            <a:ext cx="8162925" cy="1200329"/>
          </a:xfrm>
        </p:spPr>
        <p:txBody>
          <a:bodyPr/>
          <a:lstStyle/>
          <a:p>
            <a:pPr eaLnBrk="1" hangingPunct="1">
              <a:defRPr/>
            </a:pPr>
            <a:r>
              <a:rPr lang="en-US" sz="3600" b="1" dirty="0">
                <a:effectLst>
                  <a:outerShdw blurRad="38100" dist="38100" dir="2700000" algn="tl">
                    <a:srgbClr val="000000"/>
                  </a:outerShdw>
                </a:effectLst>
              </a:rPr>
              <a:t>The Contributions to the Profession Component </a:t>
            </a:r>
          </a:p>
        </p:txBody>
      </p:sp>
      <p:sp>
        <p:nvSpPr>
          <p:cNvPr id="65539" name="Rectangle 3"/>
          <p:cNvSpPr>
            <a:spLocks noGrp="1" noChangeArrowheads="1"/>
          </p:cNvSpPr>
          <p:nvPr>
            <p:ph type="body" idx="1"/>
          </p:nvPr>
        </p:nvSpPr>
        <p:spPr/>
        <p:txBody>
          <a:bodyPr/>
          <a:lstStyle/>
          <a:p>
            <a:pPr eaLnBrk="1" hangingPunct="1"/>
            <a:r>
              <a:rPr lang="en-US" altLang="en-US" dirty="0">
                <a:latin typeface="Arial" pitchFamily="34" charset="0"/>
                <a:cs typeface="Arial" pitchFamily="34" charset="0"/>
              </a:rPr>
              <a:t>The minimum qualification for initial certification is to accrue points in areas that not only benefit the applicant but also benefit the profession as a whole. </a:t>
            </a:r>
            <a:br>
              <a:rPr lang="en-US" altLang="en-US" dirty="0">
                <a:latin typeface="Arial" pitchFamily="34" charset="0"/>
                <a:cs typeface="Arial" pitchFamily="34" charset="0"/>
              </a:rPr>
            </a:br>
            <a:endParaRPr lang="en-US" altLang="en-US" dirty="0">
              <a:latin typeface="Arial" pitchFamily="34" charset="0"/>
              <a:cs typeface="Arial" pitchFamily="34" charset="0"/>
            </a:endParaRPr>
          </a:p>
          <a:p>
            <a:pPr eaLnBrk="1" hangingPunct="1"/>
            <a:r>
              <a:rPr lang="en-US" altLang="en-US" dirty="0">
                <a:latin typeface="Arial" pitchFamily="34" charset="0"/>
                <a:cs typeface="Times New Roman" pitchFamily="18" charset="0"/>
              </a:rPr>
              <a:t>It is expected that an active professional can attain a minimum of two Contributions points per year.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871538" y="177463"/>
            <a:ext cx="8162925" cy="1446550"/>
          </a:xfrm>
        </p:spPr>
        <p:txBody>
          <a:bodyPr/>
          <a:lstStyle/>
          <a:p>
            <a:pPr eaLnBrk="1" hangingPunct="1">
              <a:defRPr/>
            </a:pPr>
            <a:r>
              <a:rPr lang="en-US" b="1" dirty="0">
                <a:effectLst>
                  <a:outerShdw blurRad="38100" dist="38100" dir="2700000" algn="tl">
                    <a:srgbClr val="000000"/>
                  </a:outerShdw>
                </a:effectLst>
              </a:rPr>
              <a:t>The Eight Categories of Contribution Points</a:t>
            </a:r>
          </a:p>
        </p:txBody>
      </p:sp>
      <p:sp>
        <p:nvSpPr>
          <p:cNvPr id="66563" name="Rectangle 3"/>
          <p:cNvSpPr>
            <a:spLocks noGrp="1" noChangeArrowheads="1"/>
          </p:cNvSpPr>
          <p:nvPr>
            <p:ph type="body" idx="1"/>
          </p:nvPr>
        </p:nvSpPr>
        <p:spPr>
          <a:xfrm>
            <a:off x="923926" y="2133600"/>
            <a:ext cx="8110537" cy="3886200"/>
          </a:xfrm>
        </p:spPr>
        <p:txBody>
          <a:bodyPr/>
          <a:lstStyle/>
          <a:p>
            <a:pPr eaLnBrk="1" hangingPunct="1">
              <a:lnSpc>
                <a:spcPct val="90000"/>
              </a:lnSpc>
            </a:pPr>
            <a:r>
              <a:rPr lang="en-US" altLang="en-US" sz="2800" b="1" dirty="0">
                <a:latin typeface="Arial" pitchFamily="34" charset="0"/>
                <a:cs typeface="Arial" pitchFamily="34" charset="0"/>
              </a:rPr>
              <a:t>GIS Publications</a:t>
            </a:r>
            <a:endParaRPr lang="en-US" altLang="en-US" sz="2800" dirty="0">
              <a:latin typeface="Arial" pitchFamily="34" charset="0"/>
              <a:cs typeface="Arial" pitchFamily="34" charset="0"/>
            </a:endParaRPr>
          </a:p>
          <a:p>
            <a:pPr eaLnBrk="1" hangingPunct="1">
              <a:lnSpc>
                <a:spcPct val="90000"/>
              </a:lnSpc>
            </a:pPr>
            <a:r>
              <a:rPr lang="en-US" altLang="en-US" sz="2800" b="1" dirty="0">
                <a:latin typeface="Arial" pitchFamily="34" charset="0"/>
                <a:cs typeface="Arial" pitchFamily="34" charset="0"/>
              </a:rPr>
              <a:t>GIS Professional Association Involvement</a:t>
            </a:r>
            <a:r>
              <a:rPr lang="en-US" altLang="en-US" sz="2800" dirty="0">
                <a:latin typeface="Arial" pitchFamily="34" charset="0"/>
                <a:cs typeface="Arial" pitchFamily="34" charset="0"/>
              </a:rPr>
              <a:t> </a:t>
            </a:r>
          </a:p>
          <a:p>
            <a:pPr eaLnBrk="1" hangingPunct="1">
              <a:lnSpc>
                <a:spcPct val="90000"/>
              </a:lnSpc>
            </a:pPr>
            <a:r>
              <a:rPr lang="en-US" altLang="en-US" sz="2800" b="1" dirty="0">
                <a:latin typeface="Arial" pitchFamily="34" charset="0"/>
                <a:cs typeface="Arial" pitchFamily="34" charset="0"/>
              </a:rPr>
              <a:t>GIS Conference Participation</a:t>
            </a:r>
            <a:r>
              <a:rPr lang="en-US" altLang="en-US" sz="2800" dirty="0">
                <a:latin typeface="Arial" pitchFamily="34" charset="0"/>
                <a:cs typeface="Arial" pitchFamily="34" charset="0"/>
              </a:rPr>
              <a:t> </a:t>
            </a:r>
          </a:p>
          <a:p>
            <a:pPr eaLnBrk="1" hangingPunct="1">
              <a:lnSpc>
                <a:spcPct val="90000"/>
              </a:lnSpc>
            </a:pPr>
            <a:r>
              <a:rPr lang="en-US" altLang="en-US" sz="2800" b="1" dirty="0">
                <a:latin typeface="Arial" pitchFamily="34" charset="0"/>
                <a:cs typeface="Arial" pitchFamily="34" charset="0"/>
              </a:rPr>
              <a:t>GIS Workshop Instruction </a:t>
            </a:r>
          </a:p>
          <a:p>
            <a:pPr eaLnBrk="1" hangingPunct="1">
              <a:lnSpc>
                <a:spcPct val="90000"/>
              </a:lnSpc>
            </a:pPr>
            <a:r>
              <a:rPr lang="en-US" altLang="en-US" sz="2800" b="1" dirty="0">
                <a:latin typeface="Arial" pitchFamily="34" charset="0"/>
                <a:cs typeface="Arial" pitchFamily="34" charset="0"/>
              </a:rPr>
              <a:t>GIS Conference Presentation </a:t>
            </a:r>
          </a:p>
          <a:p>
            <a:pPr eaLnBrk="1" hangingPunct="1">
              <a:lnSpc>
                <a:spcPct val="90000"/>
              </a:lnSpc>
            </a:pPr>
            <a:r>
              <a:rPr lang="en-US" altLang="en-US" sz="2800" b="1" dirty="0">
                <a:latin typeface="Arial" pitchFamily="34" charset="0"/>
                <a:cs typeface="Arial" pitchFamily="34" charset="0"/>
              </a:rPr>
              <a:t>GIS Awards Received</a:t>
            </a:r>
            <a:r>
              <a:rPr lang="en-US" altLang="en-US" sz="2800" dirty="0">
                <a:latin typeface="Arial" pitchFamily="34" charset="0"/>
                <a:cs typeface="Arial" pitchFamily="34" charset="0"/>
              </a:rPr>
              <a:t> </a:t>
            </a:r>
          </a:p>
          <a:p>
            <a:pPr eaLnBrk="1" hangingPunct="1">
              <a:lnSpc>
                <a:spcPct val="90000"/>
              </a:lnSpc>
            </a:pPr>
            <a:r>
              <a:rPr lang="en-US" altLang="en-US" sz="2800" b="1" dirty="0">
                <a:latin typeface="Arial" pitchFamily="34" charset="0"/>
                <a:cs typeface="Arial" pitchFamily="34" charset="0"/>
              </a:rPr>
              <a:t>GIS Volunteer Efforts</a:t>
            </a:r>
          </a:p>
          <a:p>
            <a:pPr eaLnBrk="1" hangingPunct="1">
              <a:lnSpc>
                <a:spcPct val="90000"/>
              </a:lnSpc>
            </a:pPr>
            <a:r>
              <a:rPr lang="en-US" altLang="en-US" sz="2800" b="1" dirty="0">
                <a:latin typeface="Arial" pitchFamily="34" charset="0"/>
                <a:cs typeface="Arial" pitchFamily="34" charset="0"/>
              </a:rPr>
              <a:t>Other GIS Contributions</a:t>
            </a:r>
            <a:endParaRPr lang="en-US"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869390" y="166687"/>
            <a:ext cx="8162925" cy="1190625"/>
          </a:xfrm>
        </p:spPr>
        <p:txBody>
          <a:bodyPr/>
          <a:lstStyle/>
          <a:p>
            <a:pPr eaLnBrk="1" hangingPunct="1">
              <a:defRPr/>
            </a:pPr>
            <a:r>
              <a:rPr lang="en-US" sz="3600" b="1" dirty="0">
                <a:effectLst>
                  <a:outerShdw blurRad="38100" dist="38100" dir="2700000" algn="tl">
                    <a:srgbClr val="000000"/>
                  </a:outerShdw>
                </a:effectLst>
              </a:rPr>
              <a:t>Notes on the Contributions to the Profession Component</a:t>
            </a:r>
          </a:p>
        </p:txBody>
      </p:sp>
      <p:sp>
        <p:nvSpPr>
          <p:cNvPr id="67587" name="Rectangle 3"/>
          <p:cNvSpPr>
            <a:spLocks noGrp="1" noChangeArrowheads="1"/>
          </p:cNvSpPr>
          <p:nvPr>
            <p:ph type="body" idx="1"/>
          </p:nvPr>
        </p:nvSpPr>
        <p:spPr/>
        <p:txBody>
          <a:bodyPr/>
          <a:lstStyle/>
          <a:p>
            <a:pPr eaLnBrk="1" hangingPunct="1"/>
            <a:r>
              <a:rPr lang="en-US" altLang="en-US" dirty="0">
                <a:latin typeface="Arial" pitchFamily="34" charset="0"/>
                <a:cs typeface="Arial" pitchFamily="34" charset="0"/>
              </a:rPr>
              <a:t>Points should be included for each instance that the applicant has satisfied the listed contribution. </a:t>
            </a:r>
            <a:br>
              <a:rPr lang="en-US" altLang="en-US" dirty="0">
                <a:latin typeface="Arial" pitchFamily="34" charset="0"/>
                <a:cs typeface="Arial" pitchFamily="34" charset="0"/>
              </a:rPr>
            </a:br>
            <a:endParaRPr lang="en-US" altLang="en-US" dirty="0">
              <a:latin typeface="Arial" pitchFamily="34" charset="0"/>
              <a:cs typeface="Arial" pitchFamily="34" charset="0"/>
            </a:endParaRPr>
          </a:p>
          <a:p>
            <a:pPr eaLnBrk="1" hangingPunct="1"/>
            <a:r>
              <a:rPr lang="en-US" altLang="en-US" dirty="0">
                <a:latin typeface="Arial" pitchFamily="34" charset="0"/>
                <a:cs typeface="Arial" pitchFamily="34" charset="0"/>
              </a:rPr>
              <a:t>If the applicant has satisfied a contribution category more than once, the applicant may receive duplicate points.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871538" y="433388"/>
            <a:ext cx="8162925" cy="1190625"/>
          </a:xfrm>
        </p:spPr>
        <p:txBody>
          <a:bodyPr/>
          <a:lstStyle/>
          <a:p>
            <a:pPr eaLnBrk="1" hangingPunct="1">
              <a:defRPr/>
            </a:pPr>
            <a:r>
              <a:rPr lang="en-US" sz="3600" b="1" dirty="0">
                <a:effectLst>
                  <a:outerShdw blurRad="38100" dist="38100" dir="2700000" algn="tl">
                    <a:srgbClr val="000000"/>
                  </a:outerShdw>
                </a:effectLst>
              </a:rPr>
              <a:t>Notes on the Contributions to the Profession Component</a:t>
            </a:r>
          </a:p>
        </p:txBody>
      </p:sp>
      <p:sp>
        <p:nvSpPr>
          <p:cNvPr id="68611" name="Rectangle 3"/>
          <p:cNvSpPr>
            <a:spLocks noGrp="1" noChangeArrowheads="1"/>
          </p:cNvSpPr>
          <p:nvPr>
            <p:ph type="body" idx="1"/>
          </p:nvPr>
        </p:nvSpPr>
        <p:spPr/>
        <p:txBody>
          <a:bodyPr/>
          <a:lstStyle/>
          <a:p>
            <a:pPr eaLnBrk="1" hangingPunct="1"/>
            <a:r>
              <a:rPr lang="en-US" altLang="en-US" dirty="0">
                <a:latin typeface="Arial" pitchFamily="34" charset="0"/>
                <a:cs typeface="Arial" pitchFamily="34" charset="0"/>
              </a:rPr>
              <a:t>There is no limit to how many times a category may be used or how many points may be accrued in that category. </a:t>
            </a:r>
            <a:br>
              <a:rPr lang="en-US" altLang="en-US" dirty="0">
                <a:latin typeface="Arial" pitchFamily="34" charset="0"/>
                <a:cs typeface="Arial" pitchFamily="34" charset="0"/>
              </a:rPr>
            </a:br>
            <a:endParaRPr lang="en-US" altLang="en-US" dirty="0">
              <a:latin typeface="Arial" pitchFamily="34" charset="0"/>
              <a:cs typeface="Arial" pitchFamily="34" charset="0"/>
            </a:endParaRPr>
          </a:p>
          <a:p>
            <a:pPr eaLnBrk="1" hangingPunct="1"/>
            <a:r>
              <a:rPr lang="en-US" altLang="en-US" dirty="0">
                <a:latin typeface="Arial" pitchFamily="34" charset="0"/>
                <a:cs typeface="Arial" pitchFamily="34" charset="0"/>
              </a:rPr>
              <a:t>Not all categories need to be filled. If the candidate for example, has not published a book, they should move onto the next category.</a:t>
            </a:r>
          </a:p>
        </p:txBody>
      </p:sp>
    </p:spTree>
  </p:cSld>
  <p:clrMapOvr>
    <a:masterClrMapping/>
  </p:clrMapOvr>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7744</TotalTime>
  <Words>1022</Words>
  <Application>Microsoft Office PowerPoint</Application>
  <PresentationFormat>On-screen Show (4:3)</PresentationFormat>
  <Paragraphs>101</Paragraphs>
  <Slides>28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Lato</vt:lpstr>
      <vt:lpstr>Times New Roman</vt:lpstr>
      <vt:lpstr>Verdana</vt:lpstr>
      <vt:lpstr>Wingdings</vt:lpstr>
      <vt:lpstr>Bold Stripes</vt:lpstr>
      <vt:lpstr>Building A Portfolio  A Step-by-Step Guide for Completing a Portfolio for GIS Professional Certification  Contributions</vt:lpstr>
      <vt:lpstr>The Certification Process</vt:lpstr>
      <vt:lpstr>Your GISCI Portfolio: Contributions to the Profession</vt:lpstr>
      <vt:lpstr>Helpful Tip  Before you Begin</vt:lpstr>
      <vt:lpstr>The Contributions to the Profession Component</vt:lpstr>
      <vt:lpstr>The Contributions to the Profession Component </vt:lpstr>
      <vt:lpstr>The Eight Categories of Contribution Points</vt:lpstr>
      <vt:lpstr>Notes on the Contributions to the Profession Component</vt:lpstr>
      <vt:lpstr>Notes on the Contributions to the Profession Component</vt:lpstr>
      <vt:lpstr>Notes on the Contributions to the Profession Component</vt:lpstr>
      <vt:lpstr>Notes on the Contributions to the Profession Component</vt:lpstr>
      <vt:lpstr>Notes on the Contributions to the Profession Component</vt:lpstr>
      <vt:lpstr>Work Related Contributions to the Profession</vt:lpstr>
      <vt:lpstr>Completing the Contributions to the Profession Section</vt:lpstr>
      <vt:lpstr>Completing the Contributions to the Profession Section</vt:lpstr>
      <vt:lpstr>Completing the Contributions to the Profession Section</vt:lpstr>
      <vt:lpstr>Documenting the Contributions to the Profession Component</vt:lpstr>
      <vt:lpstr>Documenting Publications</vt:lpstr>
      <vt:lpstr>Documenting Publications Example</vt:lpstr>
      <vt:lpstr>GIS Professional Association Involvement </vt:lpstr>
      <vt:lpstr>GIS Conference Participation</vt:lpstr>
      <vt:lpstr>GIS Workshop Instruction</vt:lpstr>
      <vt:lpstr>Conference Presentation/Poster </vt:lpstr>
      <vt:lpstr>GIS Awards  Received</vt:lpstr>
      <vt:lpstr>GIS Volunteer Efforts</vt:lpstr>
      <vt:lpstr>Other GIS  Contributions</vt:lpstr>
      <vt:lpstr>You have now completed the Contribution portion of the Portfolio</vt:lpstr>
      <vt:lpstr>Any Questions?</vt:lpstr>
    </vt:vector>
  </TitlesOfParts>
  <Company>UWM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Certification, Ethics, and the GISCI</dc:title>
  <dc:creator>UWM</dc:creator>
  <cp:lastModifiedBy>Tony Spicci</cp:lastModifiedBy>
  <cp:revision>250</cp:revision>
  <dcterms:created xsi:type="dcterms:W3CDTF">2002-10-24T17:38:22Z</dcterms:created>
  <dcterms:modified xsi:type="dcterms:W3CDTF">2022-06-02T13:56:16Z</dcterms:modified>
</cp:coreProperties>
</file>